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2.png>
</file>

<file path=ppt/media/image3.jp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b23e4d082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b23e4d082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d6e763d5fc_0_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d6e763d5fc_0_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d1765bebe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d1765bebe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17990f27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17990f27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d6cee5b29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d6cee5b29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d6cee5b29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d6cee5b29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d6cee5b29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d6cee5b29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d17990f27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d17990f27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d1765bebe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d1765bebe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d1765bebe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d1765bebe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d17990f27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d17990f27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b23e4d082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b23e4d082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d49ca50700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d49ca50700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d17990f27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d17990f27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d17990f27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d17990f27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d1828b6876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d1828b6876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d49ca50700_4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d49ca50700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d17990f27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d17990f27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6cee5b2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6cee5b2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b23e4d0821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b23e4d0821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d6e763d5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d6e763d5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d6e763d5f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d6e763d5f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d71068c8d3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d71068c8d3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d6e763d5f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d6e763d5f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d6e763d5f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d6e763d5f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jpg"/><Relationship Id="rId4"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jpg"/><Relationship Id="rId4" Type="http://schemas.openxmlformats.org/officeDocument/2006/relationships/image" Target="../media/image8.jpg"/><Relationship Id="rId5" Type="http://schemas.openxmlformats.org/officeDocument/2006/relationships/image" Target="../media/image4.jpg"/><Relationship Id="rId6"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1" Type="http://schemas.openxmlformats.org/officeDocument/2006/relationships/hyperlink" Target="https://arxiv.org/abs/1708.02694#:~:text=Human%20Skin%20Detection%20Using%20RGB%2C%20HSV%20and%20YCbCr%20Color%20Models,-S.&amp;text=Human%20Skin%20detection%20deals%20with,regions%20in%20a%20given%20image.&amp;text=The%20three%20main%20parameters%20for,Luminance%2C%20Chrominance)%20color%20models." TargetMode="External"/><Relationship Id="rId10" Type="http://schemas.openxmlformats.org/officeDocument/2006/relationships/hyperlink" Target="https://arxiv.org/abs/1708.02694#:~:text=Human%20Skin%20Detection%20Using%20RGB%2C%20HSV%20and%20YCbCr%20Color%20Models,-S.&amp;text=Human%20Skin%20detection%20deals%20with,regions%20in%20a%20given%20image.&amp;text=The%20three%20main%20parameters%20for,Luminance%2C%20Chrominance)%20color%20models." TargetMode="External"/><Relationship Id="rId13" Type="http://schemas.openxmlformats.org/officeDocument/2006/relationships/hyperlink" Target="https://arxiv.org/abs/1708.02694#:~:text=Human%20Skin%20Detection%20Using%20RGB%2C%20HSV%20and%20YCbCr%20Color%20Models,-S.&amp;text=Human%20Skin%20detection%20deals%20with,regions%20in%20a%20given%20image.&amp;text=The%20three%20main%20parameters%20for,Luminance%2C%20Chrominance)%20color%20models." TargetMode="External"/><Relationship Id="rId12" Type="http://schemas.openxmlformats.org/officeDocument/2006/relationships/hyperlink" Target="https://arxiv.org/abs/1708.02694#:~:text=Human%20Skin%20Detection%20Using%20RGB%2C%20HSV%20and%20YCbCr%20Color%20Models,-S.&amp;text=Human%20Skin%20detection%20deals%20with,regions%20in%20a%20given%20image.&amp;text=The%20three%20main%20parameters%20for,Luminance%2C%20Chrominance)%20color%20models." TargetMode="External"/><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www.cs.cmu.edu/~efros/courses/LBMV07/Papers/viola-cvpr-01.pdf" TargetMode="External"/><Relationship Id="rId4" Type="http://schemas.openxmlformats.org/officeDocument/2006/relationships/hyperlink" Target="https://www.cs.cmu.edu/~efros/courses/LBMV07/Papers/viola-cvpr-01.pdf" TargetMode="External"/><Relationship Id="rId9" Type="http://schemas.openxmlformats.org/officeDocument/2006/relationships/hyperlink" Target="https://arxiv.org/abs/1708.02694#:~:text=Human%20Skin%20Detection%20Using%20RGB%2C%20HSV%20and%20YCbCr%20Color%20Models,-S.&amp;text=Human%20Skin%20detection%20deals%20with,regions%20in%20a%20given%20image.&amp;text=The%20three%20main%20parameters%20for,Luminance%2C%20Chrominance)%20color%20models." TargetMode="External"/><Relationship Id="rId15" Type="http://schemas.openxmlformats.org/officeDocument/2006/relationships/hyperlink" Target="https://arxiv.org/abs/1602.07360" TargetMode="External"/><Relationship Id="rId14" Type="http://schemas.openxmlformats.org/officeDocument/2006/relationships/hyperlink" Target="https://arxiv.org/abs/1602.07360" TargetMode="External"/><Relationship Id="rId17" Type="http://schemas.openxmlformats.org/officeDocument/2006/relationships/hyperlink" Target="https://arxiv.org/abs/1602.07360" TargetMode="External"/><Relationship Id="rId16" Type="http://schemas.openxmlformats.org/officeDocument/2006/relationships/hyperlink" Target="https://arxiv.org/abs/1602.07360" TargetMode="External"/><Relationship Id="rId5" Type="http://schemas.openxmlformats.org/officeDocument/2006/relationships/hyperlink" Target="https://www.cs.cmu.edu/~efros/courses/LBMV07/Papers/viola-cvpr-01.pdf" TargetMode="External"/><Relationship Id="rId6" Type="http://schemas.openxmlformats.org/officeDocument/2006/relationships/hyperlink" Target="https://www.cs.cmu.edu/~efros/courses/LBMV07/Papers/viola-cvpr-01.pdf" TargetMode="External"/><Relationship Id="rId18" Type="http://schemas.openxmlformats.org/officeDocument/2006/relationships/hyperlink" Target="https://arxiv.org/abs/1602.07360" TargetMode="External"/><Relationship Id="rId7" Type="http://schemas.openxmlformats.org/officeDocument/2006/relationships/hyperlink" Target="https://www.cs.cmu.edu/~efros/courses/LBMV07/Papers/viola-cvpr-01.pdf" TargetMode="External"/><Relationship Id="rId8" Type="http://schemas.openxmlformats.org/officeDocument/2006/relationships/hyperlink" Target="https://arxiv.org/abs/1708.02694#:~:text=Human%20Skin%20Detection%20Using%20RGB%2C%20HSV%20and%20YCbCr%20Color%20Models,-S.&amp;text=Human%20Skin%20detection%20deals%20with,regions%20in%20a%20given%20image.&amp;text=The%20three%20main%20parameters%20for,Luminance%2C%20Chrominance)%20color%20model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1133275" y="1453850"/>
            <a:ext cx="6743400" cy="153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FINAL YEAR PROJECT</a:t>
            </a:r>
            <a:endParaRPr/>
          </a:p>
        </p:txBody>
      </p:sp>
      <p:sp>
        <p:nvSpPr>
          <p:cNvPr id="87" name="Google Shape;87;p13"/>
          <p:cNvSpPr txBox="1"/>
          <p:nvPr>
            <p:ph idx="1" type="subTitle"/>
          </p:nvPr>
        </p:nvSpPr>
        <p:spPr>
          <a:xfrm>
            <a:off x="4309425" y="3243900"/>
            <a:ext cx="4834500" cy="1578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800">
                <a:solidFill>
                  <a:srgbClr val="000000"/>
                </a:solidFill>
              </a:rPr>
              <a:t>Team Members:</a:t>
            </a:r>
            <a:endParaRPr b="1" sz="1800">
              <a:solidFill>
                <a:srgbClr val="000000"/>
              </a:solidFill>
            </a:endParaRPr>
          </a:p>
          <a:p>
            <a:pPr indent="-342900" lvl="0" marL="457200" rtl="0" algn="just">
              <a:spcBef>
                <a:spcPts val="0"/>
              </a:spcBef>
              <a:spcAft>
                <a:spcPts val="0"/>
              </a:spcAft>
              <a:buClr>
                <a:srgbClr val="000000"/>
              </a:buClr>
              <a:buSzPts val="1800"/>
              <a:buAutoNum type="arabicPeriod"/>
            </a:pPr>
            <a:r>
              <a:rPr lang="en" sz="1800">
                <a:solidFill>
                  <a:srgbClr val="000000"/>
                </a:solidFill>
              </a:rPr>
              <a:t>Abhishek Singh Dhadwal	BT17CSE003</a:t>
            </a:r>
            <a:endParaRPr sz="1800">
              <a:solidFill>
                <a:srgbClr val="000000"/>
              </a:solidFill>
            </a:endParaRPr>
          </a:p>
          <a:p>
            <a:pPr indent="-342900" lvl="0" marL="457200" rtl="0" algn="just">
              <a:spcBef>
                <a:spcPts val="0"/>
              </a:spcBef>
              <a:spcAft>
                <a:spcPts val="0"/>
              </a:spcAft>
              <a:buClr>
                <a:srgbClr val="000000"/>
              </a:buClr>
              <a:buSzPts val="1800"/>
              <a:buAutoNum type="arabicPeriod"/>
            </a:pPr>
            <a:r>
              <a:rPr lang="en" sz="1800">
                <a:solidFill>
                  <a:srgbClr val="000000"/>
                </a:solidFill>
              </a:rPr>
              <a:t>Kopal Bhatnagar			BT17CSE038	</a:t>
            </a:r>
            <a:endParaRPr sz="1800">
              <a:solidFill>
                <a:srgbClr val="000000"/>
              </a:solidFill>
            </a:endParaRPr>
          </a:p>
          <a:p>
            <a:pPr indent="-342900" lvl="0" marL="457200" rtl="0" algn="just">
              <a:spcBef>
                <a:spcPts val="0"/>
              </a:spcBef>
              <a:spcAft>
                <a:spcPts val="0"/>
              </a:spcAft>
              <a:buClr>
                <a:srgbClr val="000000"/>
              </a:buClr>
              <a:buSzPts val="1800"/>
              <a:buAutoNum type="arabicPeriod"/>
            </a:pPr>
            <a:r>
              <a:rPr lang="en" sz="1800">
                <a:solidFill>
                  <a:srgbClr val="000000"/>
                </a:solidFill>
              </a:rPr>
              <a:t>Saurabh Pujari			BT17CSE068</a:t>
            </a:r>
            <a:endParaRPr sz="1800">
              <a:solidFill>
                <a:srgbClr val="000000"/>
              </a:solidFill>
            </a:endParaRPr>
          </a:p>
          <a:p>
            <a:pPr indent="-342900" lvl="0" marL="457200" rtl="0" algn="just">
              <a:spcBef>
                <a:spcPts val="0"/>
              </a:spcBef>
              <a:spcAft>
                <a:spcPts val="0"/>
              </a:spcAft>
              <a:buClr>
                <a:srgbClr val="000000"/>
              </a:buClr>
              <a:buSzPts val="1800"/>
              <a:buAutoNum type="arabicPeriod"/>
            </a:pPr>
            <a:r>
              <a:rPr lang="en" sz="1800">
                <a:solidFill>
                  <a:srgbClr val="000000"/>
                </a:solidFill>
              </a:rPr>
              <a:t>Yash Kumar				BT17CSE092</a:t>
            </a:r>
            <a:endParaRPr sz="1800">
              <a:solidFill>
                <a:srgbClr val="000000"/>
              </a:solidFill>
            </a:endParaRPr>
          </a:p>
        </p:txBody>
      </p:sp>
      <p:sp>
        <p:nvSpPr>
          <p:cNvPr id="88" name="Google Shape;88;p13"/>
          <p:cNvSpPr txBox="1"/>
          <p:nvPr/>
        </p:nvSpPr>
        <p:spPr>
          <a:xfrm>
            <a:off x="395450" y="3243900"/>
            <a:ext cx="3298200" cy="14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Lato"/>
                <a:ea typeface="Lato"/>
                <a:cs typeface="Lato"/>
                <a:sym typeface="Lato"/>
              </a:rPr>
              <a:t>Project Mentor:</a:t>
            </a:r>
            <a:r>
              <a:rPr lang="en">
                <a:latin typeface="Lato"/>
                <a:ea typeface="Lato"/>
                <a:cs typeface="Lato"/>
                <a:sym typeface="Lato"/>
              </a:rPr>
              <a:t> </a:t>
            </a:r>
            <a:endParaRPr>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Dr. Poonam Sharma</a:t>
            </a:r>
            <a:endParaRPr sz="1800">
              <a:latin typeface="Lato"/>
              <a:ea typeface="Lato"/>
              <a:cs typeface="Lato"/>
              <a:sym typeface="Lato"/>
            </a:endParaRPr>
          </a:p>
        </p:txBody>
      </p:sp>
      <p:sp>
        <p:nvSpPr>
          <p:cNvPr id="89" name="Google Shape;89;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idx="1" type="body"/>
          </p:nvPr>
        </p:nvSpPr>
        <p:spPr>
          <a:xfrm>
            <a:off x="729450" y="1350175"/>
            <a:ext cx="7806900" cy="3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To fine-tune the input frames from our live feed and optimise it for our model, some additional preprocessing techniques were applied to the extracted frames. We applied three methods on these frames before passing them to the model.</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The three methods used in the following process are:</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Hand Detection</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Resizing</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Skin Segmentation</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p:txBody>
      </p:sp>
      <p:sp>
        <p:nvSpPr>
          <p:cNvPr id="154" name="Google Shape;154;p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5" name="Google Shape;155;p22"/>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Preprocessing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727650" y="6863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Hand Detection and Resizing</a:t>
            </a:r>
            <a:endParaRPr/>
          </a:p>
        </p:txBody>
      </p:sp>
      <p:sp>
        <p:nvSpPr>
          <p:cNvPr id="161" name="Google Shape;161;p2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2" name="Google Shape;162;p23"/>
          <p:cNvSpPr txBox="1"/>
          <p:nvPr>
            <p:ph idx="1" type="body"/>
          </p:nvPr>
        </p:nvSpPr>
        <p:spPr>
          <a:xfrm>
            <a:off x="729450" y="1350175"/>
            <a:ext cx="7806900" cy="3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The first step in preproc</a:t>
            </a:r>
            <a:r>
              <a:rPr lang="en" sz="1400">
                <a:solidFill>
                  <a:srgbClr val="000000"/>
                </a:solidFill>
                <a:latin typeface="Arial"/>
                <a:ea typeface="Arial"/>
                <a:cs typeface="Arial"/>
                <a:sym typeface="Arial"/>
              </a:rPr>
              <a:t>essing is </a:t>
            </a:r>
            <a:r>
              <a:rPr lang="en" sz="1400">
                <a:solidFill>
                  <a:srgbClr val="000000"/>
                </a:solidFill>
                <a:latin typeface="Arial"/>
                <a:ea typeface="Arial"/>
                <a:cs typeface="Arial"/>
                <a:sym typeface="Arial"/>
              </a:rPr>
              <a:t>preliminary </a:t>
            </a:r>
            <a:r>
              <a:rPr i="1" lang="en" sz="1400">
                <a:solidFill>
                  <a:srgbClr val="000000"/>
                </a:solidFill>
                <a:latin typeface="Arial"/>
                <a:ea typeface="Arial"/>
                <a:cs typeface="Arial"/>
                <a:sym typeface="Arial"/>
              </a:rPr>
              <a:t>hand detection</a:t>
            </a:r>
            <a:r>
              <a:rPr lang="en" sz="1400">
                <a:solidFill>
                  <a:srgbClr val="000000"/>
                </a:solidFill>
                <a:latin typeface="Arial"/>
                <a:ea typeface="Arial"/>
                <a:cs typeface="Arial"/>
                <a:sym typeface="Arial"/>
              </a:rPr>
              <a:t> method, which goe</a:t>
            </a:r>
            <a:r>
              <a:rPr lang="en" sz="1400">
                <a:solidFill>
                  <a:srgbClr val="000000"/>
                </a:solidFill>
                <a:latin typeface="Arial"/>
                <a:ea typeface="Arial"/>
                <a:cs typeface="Arial"/>
                <a:sym typeface="Arial"/>
              </a:rPr>
              <a:t>s</a:t>
            </a:r>
            <a:r>
              <a:rPr lang="en" sz="1400">
                <a:solidFill>
                  <a:srgbClr val="000000"/>
                </a:solidFill>
                <a:latin typeface="Arial"/>
                <a:ea typeface="Arial"/>
                <a:cs typeface="Arial"/>
                <a:sym typeface="Arial"/>
              </a:rPr>
              <a:t> through every frame selected from the clip, and attempts to find a hand in them using a </a:t>
            </a:r>
            <a:r>
              <a:rPr b="1" lang="en" sz="1400">
                <a:solidFill>
                  <a:srgbClr val="000000"/>
                </a:solidFill>
                <a:latin typeface="Arial"/>
                <a:ea typeface="Arial"/>
                <a:cs typeface="Arial"/>
                <a:sym typeface="Arial"/>
              </a:rPr>
              <a:t>YOLO-v3</a:t>
            </a:r>
            <a:r>
              <a:rPr lang="en" sz="1400">
                <a:solidFill>
                  <a:srgbClr val="000000"/>
                </a:solidFill>
                <a:latin typeface="Arial"/>
                <a:ea typeface="Arial"/>
                <a:cs typeface="Arial"/>
                <a:sym typeface="Arial"/>
              </a:rPr>
              <a:t> pre-trained network.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If any hands are found in the frame, an extended bounding box is created around the hand(s). These images are then cropped to contain only the contents of the box, and are passed onto the next step of preprocessing which is </a:t>
            </a:r>
            <a:r>
              <a:rPr i="1" lang="en" sz="1400">
                <a:solidFill>
                  <a:srgbClr val="000000"/>
                </a:solidFill>
                <a:latin typeface="Arial"/>
                <a:ea typeface="Arial"/>
                <a:cs typeface="Arial"/>
                <a:sym typeface="Arial"/>
              </a:rPr>
              <a:t>resizing</a:t>
            </a:r>
            <a:r>
              <a:rPr lang="en" sz="1400">
                <a:solidFill>
                  <a:srgbClr val="000000"/>
                </a:solidFill>
                <a:latin typeface="Arial"/>
                <a:ea typeface="Arial"/>
                <a:cs typeface="Arial"/>
                <a:sym typeface="Arial"/>
              </a:rPr>
              <a:t>. If no hands are found, the frame is discarded entirely.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To maintain uniformity, all images are resized to (224, 224). These images were experimentally found to produce the correct output consistently in comparison to the other sizes.</a:t>
            </a:r>
            <a:endParaRPr sz="1400">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8" name="Google Shape;168;p24"/>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Skin Segmentation</a:t>
            </a:r>
            <a:endParaRPr/>
          </a:p>
          <a:p>
            <a:pPr indent="0" lvl="0" marL="0" rtl="0" algn="l">
              <a:spcBef>
                <a:spcPts val="0"/>
              </a:spcBef>
              <a:spcAft>
                <a:spcPts val="0"/>
              </a:spcAft>
              <a:buNone/>
            </a:pPr>
            <a:r>
              <a:t/>
            </a:r>
            <a:endParaRPr/>
          </a:p>
        </p:txBody>
      </p:sp>
      <p:sp>
        <p:nvSpPr>
          <p:cNvPr id="169" name="Google Shape;169;p24"/>
          <p:cNvSpPr txBox="1"/>
          <p:nvPr>
            <p:ph idx="1" type="body"/>
          </p:nvPr>
        </p:nvSpPr>
        <p:spPr>
          <a:xfrm>
            <a:off x="729450" y="1350175"/>
            <a:ext cx="7806900" cy="3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After cropping and resizing, the images are passed through a combination of HSV (Hue, Saturation, Value) and YCbCr (Luminance, Chrominance) based filters to segment out skin and remove background noise present in the box input</a:t>
            </a:r>
            <a:r>
              <a:rPr baseline="30000" lang="en" sz="1400">
                <a:solidFill>
                  <a:srgbClr val="000000"/>
                </a:solidFill>
                <a:latin typeface="Arial"/>
                <a:ea typeface="Arial"/>
                <a:cs typeface="Arial"/>
                <a:sym typeface="Arial"/>
              </a:rPr>
              <a:t>[2]</a:t>
            </a:r>
            <a:r>
              <a:rPr lang="en" sz="1400">
                <a:solidFill>
                  <a:srgbClr val="000000"/>
                </a:solidFill>
                <a:latin typeface="Arial"/>
                <a:ea typeface="Arial"/>
                <a:cs typeface="Arial"/>
                <a:sym typeface="Arial"/>
              </a:rPr>
              <a:t>.</a:t>
            </a:r>
            <a:endParaRPr sz="1400">
              <a:solidFill>
                <a:srgbClr val="000000"/>
              </a:solidFill>
              <a:latin typeface="Arial"/>
              <a:ea typeface="Arial"/>
              <a:cs typeface="Arial"/>
              <a:sym typeface="Arial"/>
            </a:endParaRPr>
          </a:p>
        </p:txBody>
      </p:sp>
      <p:pic>
        <p:nvPicPr>
          <p:cNvPr id="170" name="Google Shape;170;p24"/>
          <p:cNvPicPr preferRelativeResize="0"/>
          <p:nvPr/>
        </p:nvPicPr>
        <p:blipFill>
          <a:blip r:embed="rId3">
            <a:alphaModFix/>
          </a:blip>
          <a:stretch>
            <a:fillRect/>
          </a:stretch>
        </p:blipFill>
        <p:spPr>
          <a:xfrm>
            <a:off x="729450" y="2294000"/>
            <a:ext cx="3732480" cy="2112725"/>
          </a:xfrm>
          <a:prstGeom prst="rect">
            <a:avLst/>
          </a:prstGeom>
          <a:noFill/>
          <a:ln>
            <a:noFill/>
          </a:ln>
        </p:spPr>
      </p:pic>
      <p:pic>
        <p:nvPicPr>
          <p:cNvPr id="171" name="Google Shape;171;p24"/>
          <p:cNvPicPr preferRelativeResize="0"/>
          <p:nvPr/>
        </p:nvPicPr>
        <p:blipFill>
          <a:blip r:embed="rId4">
            <a:alphaModFix/>
          </a:blip>
          <a:stretch>
            <a:fillRect/>
          </a:stretch>
        </p:blipFill>
        <p:spPr>
          <a:xfrm>
            <a:off x="5447925" y="2294000"/>
            <a:ext cx="1552366" cy="2112725"/>
          </a:xfrm>
          <a:prstGeom prst="rect">
            <a:avLst/>
          </a:prstGeom>
          <a:noFill/>
          <a:ln>
            <a:noFill/>
          </a:ln>
        </p:spPr>
      </p:pic>
      <p:sp>
        <p:nvSpPr>
          <p:cNvPr id="172" name="Google Shape;172;p24"/>
          <p:cNvSpPr txBox="1"/>
          <p:nvPr/>
        </p:nvSpPr>
        <p:spPr>
          <a:xfrm>
            <a:off x="729450" y="4483125"/>
            <a:ext cx="3732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latin typeface="Lato"/>
                <a:ea typeface="Lato"/>
                <a:cs typeface="Lato"/>
                <a:sym typeface="Lato"/>
              </a:rPr>
              <a:t>Webcam input with hand detection activated</a:t>
            </a:r>
            <a:endParaRPr i="1" sz="1200">
              <a:latin typeface="Lato"/>
              <a:ea typeface="Lato"/>
              <a:cs typeface="Lato"/>
              <a:sym typeface="Lato"/>
            </a:endParaRPr>
          </a:p>
        </p:txBody>
      </p:sp>
      <p:sp>
        <p:nvSpPr>
          <p:cNvPr id="173" name="Google Shape;173;p24"/>
          <p:cNvSpPr txBox="1"/>
          <p:nvPr/>
        </p:nvSpPr>
        <p:spPr>
          <a:xfrm>
            <a:off x="5552125" y="4580350"/>
            <a:ext cx="5855100" cy="68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74" name="Google Shape;174;p24"/>
          <p:cNvSpPr txBox="1"/>
          <p:nvPr/>
        </p:nvSpPr>
        <p:spPr>
          <a:xfrm>
            <a:off x="5447925" y="4483125"/>
            <a:ext cx="2114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latin typeface="Lato"/>
                <a:ea typeface="Lato"/>
                <a:cs typeface="Lato"/>
                <a:sym typeface="Lato"/>
              </a:rPr>
              <a:t>Skin segmented input</a:t>
            </a:r>
            <a:endParaRPr i="1" sz="12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0" name="Google Shape;180;p25"/>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Prediction: Dataset Synthesis</a:t>
            </a:r>
            <a:endParaRPr/>
          </a:p>
          <a:p>
            <a:pPr indent="0" lvl="0" marL="0" rtl="0" algn="l">
              <a:spcBef>
                <a:spcPts val="0"/>
              </a:spcBef>
              <a:spcAft>
                <a:spcPts val="0"/>
              </a:spcAft>
              <a:buNone/>
            </a:pPr>
            <a:r>
              <a:t/>
            </a:r>
            <a:endParaRPr/>
          </a:p>
        </p:txBody>
      </p:sp>
      <p:sp>
        <p:nvSpPr>
          <p:cNvPr id="181" name="Google Shape;181;p25"/>
          <p:cNvSpPr txBox="1"/>
          <p:nvPr>
            <p:ph idx="1" type="body"/>
          </p:nvPr>
        </p:nvSpPr>
        <p:spPr>
          <a:xfrm>
            <a:off x="729450" y="1350175"/>
            <a:ext cx="7806900" cy="3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The dataset we had taken originally was an Indian Sign Language dataset containing 26 alphabet classes and 1200 images per class.</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It was initially expected to be used for training the model to learn the hand signs. However, the dataset size was smaller than ideally expected for a dataset with 26 classes.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To solve this, data synthesis was performed over 20 classes, where each image of the class would get brightened/darkened and blurred randomly over fixed ranges to generate 18 subsequent images. These gave us a dataset of a much larger size, but presented us with a new problem of having noise-filled images.</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7" name="Google Shape;187;p26"/>
          <p:cNvPicPr preferRelativeResize="0"/>
          <p:nvPr/>
        </p:nvPicPr>
        <p:blipFill>
          <a:blip r:embed="rId3">
            <a:alphaModFix/>
          </a:blip>
          <a:stretch>
            <a:fillRect/>
          </a:stretch>
        </p:blipFill>
        <p:spPr>
          <a:xfrm>
            <a:off x="3697050" y="1393225"/>
            <a:ext cx="2404956" cy="1473675"/>
          </a:xfrm>
          <a:prstGeom prst="rect">
            <a:avLst/>
          </a:prstGeom>
          <a:noFill/>
          <a:ln>
            <a:noFill/>
          </a:ln>
        </p:spPr>
      </p:pic>
      <p:pic>
        <p:nvPicPr>
          <p:cNvPr id="188" name="Google Shape;188;p26"/>
          <p:cNvPicPr preferRelativeResize="0"/>
          <p:nvPr/>
        </p:nvPicPr>
        <p:blipFill>
          <a:blip r:embed="rId4">
            <a:alphaModFix/>
          </a:blip>
          <a:stretch>
            <a:fillRect/>
          </a:stretch>
        </p:blipFill>
        <p:spPr>
          <a:xfrm>
            <a:off x="729450" y="3201775"/>
            <a:ext cx="2404975" cy="1473698"/>
          </a:xfrm>
          <a:prstGeom prst="rect">
            <a:avLst/>
          </a:prstGeom>
          <a:noFill/>
          <a:ln>
            <a:noFill/>
          </a:ln>
        </p:spPr>
      </p:pic>
      <p:pic>
        <p:nvPicPr>
          <p:cNvPr id="189" name="Google Shape;189;p26"/>
          <p:cNvPicPr preferRelativeResize="0"/>
          <p:nvPr/>
        </p:nvPicPr>
        <p:blipFill>
          <a:blip r:embed="rId5">
            <a:alphaModFix/>
          </a:blip>
          <a:stretch>
            <a:fillRect/>
          </a:stretch>
        </p:blipFill>
        <p:spPr>
          <a:xfrm>
            <a:off x="3697037" y="3211075"/>
            <a:ext cx="2404975" cy="1455111"/>
          </a:xfrm>
          <a:prstGeom prst="rect">
            <a:avLst/>
          </a:prstGeom>
          <a:noFill/>
          <a:ln>
            <a:noFill/>
          </a:ln>
        </p:spPr>
      </p:pic>
      <p:pic>
        <p:nvPicPr>
          <p:cNvPr id="190" name="Google Shape;190;p26"/>
          <p:cNvPicPr preferRelativeResize="0"/>
          <p:nvPr/>
        </p:nvPicPr>
        <p:blipFill>
          <a:blip r:embed="rId6">
            <a:alphaModFix/>
          </a:blip>
          <a:stretch>
            <a:fillRect/>
          </a:stretch>
        </p:blipFill>
        <p:spPr>
          <a:xfrm>
            <a:off x="729450" y="1404625"/>
            <a:ext cx="2404975" cy="1473685"/>
          </a:xfrm>
          <a:prstGeom prst="rect">
            <a:avLst/>
          </a:prstGeom>
          <a:noFill/>
          <a:ln>
            <a:noFill/>
          </a:ln>
        </p:spPr>
      </p:pic>
      <p:sp>
        <p:nvSpPr>
          <p:cNvPr id="191" name="Google Shape;191;p26"/>
          <p:cNvSpPr txBox="1"/>
          <p:nvPr/>
        </p:nvSpPr>
        <p:spPr>
          <a:xfrm>
            <a:off x="6461400" y="4157500"/>
            <a:ext cx="2404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Lato"/>
                <a:ea typeface="Lato"/>
                <a:cs typeface="Lato"/>
                <a:sym typeface="Lato"/>
              </a:rPr>
              <a:t>Original </a:t>
            </a:r>
            <a:r>
              <a:rPr i="1" lang="en" sz="1200">
                <a:latin typeface="Lato"/>
                <a:ea typeface="Lato"/>
                <a:cs typeface="Lato"/>
                <a:sym typeface="Lato"/>
              </a:rPr>
              <a:t>image</a:t>
            </a:r>
            <a:r>
              <a:rPr i="1" lang="en" sz="1200">
                <a:latin typeface="Lato"/>
                <a:ea typeface="Lato"/>
                <a:cs typeface="Lato"/>
                <a:sym typeface="Lato"/>
              </a:rPr>
              <a:t> (top-left) and sample synthesized images</a:t>
            </a:r>
            <a:endParaRPr i="1" sz="1200">
              <a:latin typeface="Lato"/>
              <a:ea typeface="Lato"/>
              <a:cs typeface="Lato"/>
              <a:sym typeface="Lato"/>
            </a:endParaRPr>
          </a:p>
        </p:txBody>
      </p:sp>
      <p:sp>
        <p:nvSpPr>
          <p:cNvPr id="192" name="Google Shape;192;p26"/>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Prediction </a:t>
            </a:r>
            <a:r>
              <a:rPr lang="en"/>
              <a:t>Dataset - sample images</a:t>
            </a:r>
            <a:endParaRPr/>
          </a:p>
          <a:p>
            <a:pPr indent="0" lvl="0" marL="0" rtl="0" algn="l">
              <a:spcBef>
                <a:spcPts val="0"/>
              </a:spcBef>
              <a:spcAft>
                <a:spcPts val="0"/>
              </a:spcAft>
              <a:buNone/>
            </a:pPr>
            <a:r>
              <a:t/>
            </a:r>
            <a:endParaRPr/>
          </a:p>
        </p:txBody>
      </p:sp>
      <p:sp>
        <p:nvSpPr>
          <p:cNvPr id="193" name="Google Shape;193;p26"/>
          <p:cNvSpPr txBox="1"/>
          <p:nvPr/>
        </p:nvSpPr>
        <p:spPr>
          <a:xfrm>
            <a:off x="729450" y="2878300"/>
            <a:ext cx="2404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Original input</a:t>
            </a:r>
            <a:endParaRPr sz="1200">
              <a:latin typeface="Lato"/>
              <a:ea typeface="Lato"/>
              <a:cs typeface="Lato"/>
              <a:sym typeface="Lato"/>
            </a:endParaRPr>
          </a:p>
        </p:txBody>
      </p:sp>
      <p:sp>
        <p:nvSpPr>
          <p:cNvPr id="194" name="Google Shape;194;p26"/>
          <p:cNvSpPr txBox="1"/>
          <p:nvPr/>
        </p:nvSpPr>
        <p:spPr>
          <a:xfrm>
            <a:off x="3697125" y="2878300"/>
            <a:ext cx="2404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Brightness shifted</a:t>
            </a:r>
            <a:endParaRPr sz="1200">
              <a:latin typeface="Lato"/>
              <a:ea typeface="Lato"/>
              <a:cs typeface="Lato"/>
              <a:sym typeface="Lato"/>
            </a:endParaRPr>
          </a:p>
        </p:txBody>
      </p:sp>
      <p:sp>
        <p:nvSpPr>
          <p:cNvPr id="195" name="Google Shape;195;p26"/>
          <p:cNvSpPr txBox="1"/>
          <p:nvPr/>
        </p:nvSpPr>
        <p:spPr>
          <a:xfrm>
            <a:off x="729538" y="4666175"/>
            <a:ext cx="2404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Blurred input</a:t>
            </a:r>
            <a:endParaRPr sz="1200">
              <a:latin typeface="Lato"/>
              <a:ea typeface="Lato"/>
              <a:cs typeface="Lato"/>
              <a:sym typeface="Lato"/>
            </a:endParaRPr>
          </a:p>
        </p:txBody>
      </p:sp>
      <p:sp>
        <p:nvSpPr>
          <p:cNvPr id="196" name="Google Shape;196;p26"/>
          <p:cNvSpPr txBox="1"/>
          <p:nvPr/>
        </p:nvSpPr>
        <p:spPr>
          <a:xfrm>
            <a:off x="3697113" y="4666175"/>
            <a:ext cx="2404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Brightness and blurring changed</a:t>
            </a:r>
            <a:endParaRPr sz="120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7"/>
          <p:cNvSpPr txBox="1"/>
          <p:nvPr>
            <p:ph idx="1" type="body"/>
          </p:nvPr>
        </p:nvSpPr>
        <p:spPr>
          <a:xfrm>
            <a:off x="729450" y="1316875"/>
            <a:ext cx="7688700" cy="35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The larger synthesized dataset created the new problem - </a:t>
            </a:r>
            <a:r>
              <a:rPr b="1" lang="en" sz="1400">
                <a:solidFill>
                  <a:srgbClr val="000000"/>
                </a:solidFill>
                <a:latin typeface="Arial"/>
                <a:ea typeface="Arial"/>
                <a:cs typeface="Arial"/>
                <a:sym typeface="Arial"/>
              </a:rPr>
              <a:t>noisy images</a:t>
            </a:r>
            <a:r>
              <a:rPr lang="en" sz="1400">
                <a:solidFill>
                  <a:srgbClr val="000000"/>
                </a:solidFill>
                <a:latin typeface="Arial"/>
                <a:ea typeface="Arial"/>
                <a:cs typeface="Arial"/>
                <a:sym typeface="Arial"/>
              </a:rPr>
              <a:t>. To solve this, dataset cleaning was required.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This was also done with the hand detector used in preprocessing to see if the correct number of hands were detected from the image. The frames were then assigned to certain list(s) given the threshold confidence(s) that they satisfied.</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From the list, we were able to shortlist the ten best performing signs and they were used for the final training process. The f</a:t>
            </a:r>
            <a:r>
              <a:rPr lang="en" sz="1400">
                <a:solidFill>
                  <a:srgbClr val="000000"/>
                </a:solidFill>
                <a:latin typeface="Arial"/>
                <a:ea typeface="Arial"/>
                <a:cs typeface="Arial"/>
                <a:sym typeface="Arial"/>
              </a:rPr>
              <a:t>inal </a:t>
            </a:r>
            <a:r>
              <a:rPr lang="en" sz="1400">
                <a:solidFill>
                  <a:srgbClr val="000000"/>
                </a:solidFill>
                <a:latin typeface="Arial"/>
                <a:ea typeface="Arial"/>
                <a:cs typeface="Arial"/>
                <a:sym typeface="Arial"/>
              </a:rPr>
              <a:t>dataset </a:t>
            </a:r>
            <a:r>
              <a:rPr lang="en" sz="1400">
                <a:solidFill>
                  <a:srgbClr val="000000"/>
                </a:solidFill>
                <a:latin typeface="Arial"/>
                <a:ea typeface="Arial"/>
                <a:cs typeface="Arial"/>
                <a:sym typeface="Arial"/>
              </a:rPr>
              <a:t>obtained contained 10 classes, and ~2300+ images per class.</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This dataset is then further passed through the same preprocessing techniques as the extracted frames - hand detection, upscaling, and skin segmentation before it is passed to the model.</a:t>
            </a:r>
            <a:endParaRPr sz="1400">
              <a:solidFill>
                <a:srgbClr val="000000"/>
              </a:solidFill>
              <a:latin typeface="Arial"/>
              <a:ea typeface="Arial"/>
              <a:cs typeface="Arial"/>
              <a:sym typeface="Arial"/>
            </a:endParaRPr>
          </a:p>
        </p:txBody>
      </p:sp>
      <p:sp>
        <p:nvSpPr>
          <p:cNvPr id="202" name="Google Shape;202;p2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3" name="Google Shape;203;p27"/>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Prediction: Dataset Cleaning</a:t>
            </a:r>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9" name="Google Shape;209;p28"/>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Prediction: Model Selection</a:t>
            </a:r>
            <a:endParaRPr/>
          </a:p>
          <a:p>
            <a:pPr indent="0" lvl="0" marL="0" rtl="0" algn="l">
              <a:spcBef>
                <a:spcPts val="0"/>
              </a:spcBef>
              <a:spcAft>
                <a:spcPts val="0"/>
              </a:spcAft>
              <a:buNone/>
            </a:pPr>
            <a:r>
              <a:t/>
            </a:r>
            <a:endParaRPr/>
          </a:p>
        </p:txBody>
      </p:sp>
      <p:sp>
        <p:nvSpPr>
          <p:cNvPr id="210" name="Google Shape;210;p28"/>
          <p:cNvSpPr txBox="1"/>
          <p:nvPr>
            <p:ph idx="1" type="body"/>
          </p:nvPr>
        </p:nvSpPr>
        <p:spPr>
          <a:xfrm>
            <a:off x="729450" y="1316875"/>
            <a:ext cx="7688700" cy="35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The drawbacks in the previous approach were primarily attributed to overfitting, and the implemented model was chosen as a factor for improvement.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To overcome that limitation, we performed a model compatibility study among the following models, each selected due to their proximity to the date of creation of the original model and also their speed of processing factoring in time constraints:</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DenseNet</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Inception V3</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SqueezeNet</a:t>
            </a:r>
            <a:endParaRPr sz="1400">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16" name="Google Shape;216;p29"/>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Prediction: Model Selection &amp; Testing</a:t>
            </a:r>
            <a:endParaRPr/>
          </a:p>
          <a:p>
            <a:pPr indent="0" lvl="0" marL="0" rtl="0" algn="l">
              <a:spcBef>
                <a:spcPts val="0"/>
              </a:spcBef>
              <a:spcAft>
                <a:spcPts val="0"/>
              </a:spcAft>
              <a:buNone/>
            </a:pPr>
            <a:r>
              <a:t/>
            </a:r>
            <a:endParaRPr/>
          </a:p>
        </p:txBody>
      </p:sp>
      <p:sp>
        <p:nvSpPr>
          <p:cNvPr id="217" name="Google Shape;217;p29"/>
          <p:cNvSpPr txBox="1"/>
          <p:nvPr>
            <p:ph idx="1" type="body"/>
          </p:nvPr>
        </p:nvSpPr>
        <p:spPr>
          <a:xfrm>
            <a:off x="729450" y="1316875"/>
            <a:ext cx="3288000" cy="35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As per test results, the SqueezeNet model strongly outperformed its peers in both aspects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1.The accuracy provided (~ 0.98)</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2.Time for training (minimum)</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Thus, it has been selected for utilisation and described in the slide below.</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p:txBody>
      </p:sp>
      <p:pic>
        <p:nvPicPr>
          <p:cNvPr id="218" name="Google Shape;218;p29"/>
          <p:cNvPicPr preferRelativeResize="0"/>
          <p:nvPr/>
        </p:nvPicPr>
        <p:blipFill>
          <a:blip r:embed="rId3">
            <a:alphaModFix/>
          </a:blip>
          <a:stretch>
            <a:fillRect/>
          </a:stretch>
        </p:blipFill>
        <p:spPr>
          <a:xfrm>
            <a:off x="4071350" y="1328725"/>
            <a:ext cx="4895850" cy="2486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24" name="Google Shape;224;p30"/>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Prediction: About SqueezeNet</a:t>
            </a:r>
            <a:endParaRPr/>
          </a:p>
          <a:p>
            <a:pPr indent="0" lvl="0" marL="0" rtl="0" algn="l">
              <a:spcBef>
                <a:spcPts val="0"/>
              </a:spcBef>
              <a:spcAft>
                <a:spcPts val="0"/>
              </a:spcAft>
              <a:buNone/>
            </a:pPr>
            <a:r>
              <a:t/>
            </a:r>
            <a:endParaRPr/>
          </a:p>
        </p:txBody>
      </p:sp>
      <p:sp>
        <p:nvSpPr>
          <p:cNvPr id="225" name="Google Shape;225;p30"/>
          <p:cNvSpPr txBox="1"/>
          <p:nvPr>
            <p:ph idx="1" type="body"/>
          </p:nvPr>
        </p:nvSpPr>
        <p:spPr>
          <a:xfrm>
            <a:off x="729450" y="1316875"/>
            <a:ext cx="3288000" cy="35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400">
                <a:solidFill>
                  <a:srgbClr val="000000"/>
                </a:solidFill>
                <a:latin typeface="Arial"/>
                <a:ea typeface="Arial"/>
                <a:cs typeface="Arial"/>
                <a:sym typeface="Arial"/>
              </a:rPr>
              <a:t>SqueezeNet: A brief Summary</a:t>
            </a:r>
            <a:endParaRPr baseline="30000" i="1" sz="1400">
              <a:solidFill>
                <a:srgbClr val="000000"/>
              </a:solidFill>
              <a:latin typeface="Arial"/>
              <a:ea typeface="Arial"/>
              <a:cs typeface="Arial"/>
              <a:sym typeface="Arial"/>
            </a:endParaRPr>
          </a:p>
          <a:p>
            <a:pPr indent="0" lvl="0" marL="0" rtl="0" algn="l">
              <a:spcBef>
                <a:spcPts val="1600"/>
              </a:spcBef>
              <a:spcAft>
                <a:spcPts val="0"/>
              </a:spcAft>
              <a:buNone/>
            </a:pPr>
            <a:r>
              <a:rPr lang="en" sz="1400">
                <a:solidFill>
                  <a:srgbClr val="000000"/>
                </a:solidFill>
                <a:latin typeface="Arial"/>
                <a:ea typeface="Arial"/>
                <a:cs typeface="Arial"/>
                <a:sym typeface="Arial"/>
              </a:rPr>
              <a:t>SqueezeNet is a small DNN architecture which achieves AlexNet-level accuracy on ImageNet with 50x fewer parameters. Additionally, with model compression techniques SqueezeNet requires less than 0.5MB of storage (510x smaller than AlexNet)</a:t>
            </a:r>
            <a:r>
              <a:rPr baseline="30000" lang="en" sz="1400">
                <a:solidFill>
                  <a:srgbClr val="000000"/>
                </a:solidFill>
                <a:latin typeface="Arial"/>
                <a:ea typeface="Arial"/>
                <a:cs typeface="Arial"/>
                <a:sym typeface="Arial"/>
              </a:rPr>
              <a:t>[3]</a:t>
            </a:r>
            <a:r>
              <a:rPr lang="en" sz="1400">
                <a:solidFill>
                  <a:srgbClr val="000000"/>
                </a:solidFill>
                <a:latin typeface="Arial"/>
                <a:ea typeface="Arial"/>
                <a:cs typeface="Arial"/>
                <a:sym typeface="Arial"/>
              </a:rPr>
              <a:t>.</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p:txBody>
      </p:sp>
      <p:pic>
        <p:nvPicPr>
          <p:cNvPr id="226" name="Google Shape;226;p30"/>
          <p:cNvPicPr preferRelativeResize="0"/>
          <p:nvPr/>
        </p:nvPicPr>
        <p:blipFill>
          <a:blip r:embed="rId3">
            <a:alphaModFix/>
          </a:blip>
          <a:stretch>
            <a:fillRect/>
          </a:stretch>
        </p:blipFill>
        <p:spPr>
          <a:xfrm>
            <a:off x="4356125" y="1283500"/>
            <a:ext cx="4147549" cy="3001487"/>
          </a:xfrm>
          <a:prstGeom prst="rect">
            <a:avLst/>
          </a:prstGeom>
          <a:noFill/>
          <a:ln>
            <a:noFill/>
          </a:ln>
        </p:spPr>
      </p:pic>
      <p:sp>
        <p:nvSpPr>
          <p:cNvPr id="227" name="Google Shape;227;p30"/>
          <p:cNvSpPr txBox="1"/>
          <p:nvPr/>
        </p:nvSpPr>
        <p:spPr>
          <a:xfrm>
            <a:off x="740700" y="4053925"/>
            <a:ext cx="42774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latin typeface="Lato"/>
                <a:ea typeface="Lato"/>
                <a:cs typeface="Lato"/>
                <a:sym typeface="Lato"/>
              </a:rPr>
              <a:t>F</a:t>
            </a:r>
            <a:r>
              <a:rPr i="1" lang="en" sz="1200">
                <a:latin typeface="Lato"/>
                <a:ea typeface="Lato"/>
                <a:cs typeface="Lato"/>
                <a:sym typeface="Lato"/>
              </a:rPr>
              <a:t>rom left to right, SqueezeNet, SqueezeNet with simple bypass, and SqueezeNet with complex bypass</a:t>
            </a:r>
            <a:endParaRPr i="1" sz="1200">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33" name="Google Shape;233;p31"/>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Output Selection</a:t>
            </a:r>
            <a:endParaRPr/>
          </a:p>
          <a:p>
            <a:pPr indent="0" lvl="0" marL="0" rtl="0" algn="l">
              <a:spcBef>
                <a:spcPts val="0"/>
              </a:spcBef>
              <a:spcAft>
                <a:spcPts val="0"/>
              </a:spcAft>
              <a:buNone/>
            </a:pPr>
            <a:r>
              <a:t/>
            </a:r>
            <a:endParaRPr/>
          </a:p>
        </p:txBody>
      </p:sp>
      <p:pic>
        <p:nvPicPr>
          <p:cNvPr id="234" name="Google Shape;234;p31"/>
          <p:cNvPicPr preferRelativeResize="0"/>
          <p:nvPr/>
        </p:nvPicPr>
        <p:blipFill rotWithShape="1">
          <a:blip r:embed="rId3">
            <a:alphaModFix/>
          </a:blip>
          <a:srcRect b="0" l="0" r="0" t="0"/>
          <a:stretch/>
        </p:blipFill>
        <p:spPr>
          <a:xfrm>
            <a:off x="5393124" y="1414487"/>
            <a:ext cx="3013183" cy="2410575"/>
          </a:xfrm>
          <a:prstGeom prst="rect">
            <a:avLst/>
          </a:prstGeom>
          <a:noFill/>
          <a:ln>
            <a:noFill/>
          </a:ln>
        </p:spPr>
      </p:pic>
      <p:sp>
        <p:nvSpPr>
          <p:cNvPr id="235" name="Google Shape;235;p31"/>
          <p:cNvSpPr txBox="1"/>
          <p:nvPr/>
        </p:nvSpPr>
        <p:spPr>
          <a:xfrm>
            <a:off x="5393113" y="3825075"/>
            <a:ext cx="32217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latin typeface="Lato"/>
                <a:ea typeface="Lato"/>
                <a:cs typeface="Lato"/>
                <a:sym typeface="Lato"/>
              </a:rPr>
              <a:t>output screenshot of an early prototype</a:t>
            </a:r>
            <a:endParaRPr i="1" sz="1200">
              <a:latin typeface="Lato"/>
              <a:ea typeface="Lato"/>
              <a:cs typeface="Lato"/>
              <a:sym typeface="Lato"/>
            </a:endParaRPr>
          </a:p>
        </p:txBody>
      </p:sp>
      <p:sp>
        <p:nvSpPr>
          <p:cNvPr id="236" name="Google Shape;236;p31"/>
          <p:cNvSpPr txBox="1"/>
          <p:nvPr>
            <p:ph idx="1" type="body"/>
          </p:nvPr>
        </p:nvSpPr>
        <p:spPr>
          <a:xfrm>
            <a:off x="729450" y="1316875"/>
            <a:ext cx="3288000" cy="35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For every frame that was passed to the model, a sign was predicted. After this was done for all the frames, we compile a final result based on their outputs.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Frame selection methods such as Max selection and Roulette selection were compared.</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In the end, </a:t>
            </a:r>
            <a:r>
              <a:rPr b="1" lang="en" sz="1400">
                <a:solidFill>
                  <a:srgbClr val="000000"/>
                </a:solidFill>
                <a:latin typeface="Arial"/>
                <a:ea typeface="Arial"/>
                <a:cs typeface="Arial"/>
                <a:sym typeface="Arial"/>
              </a:rPr>
              <a:t>Max selection method was chosen</a:t>
            </a:r>
            <a:r>
              <a:rPr lang="en" sz="1400">
                <a:solidFill>
                  <a:srgbClr val="000000"/>
                </a:solidFill>
                <a:latin typeface="Arial"/>
                <a:ea typeface="Arial"/>
                <a:cs typeface="Arial"/>
                <a:sym typeface="Arial"/>
              </a:rPr>
              <a:t>, where the alphabet/sign that appears in the most number of frames is considered as the final result.</a:t>
            </a:r>
            <a:endParaRPr i="1" sz="140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4"/>
          <p:cNvSpPr txBox="1"/>
          <p:nvPr>
            <p:ph type="title"/>
          </p:nvPr>
        </p:nvSpPr>
        <p:spPr>
          <a:xfrm>
            <a:off x="780825" y="1973625"/>
            <a:ext cx="7688700" cy="239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Vision-based Sign Language Translator</a:t>
            </a:r>
            <a:endParaRPr sz="3500"/>
          </a:p>
        </p:txBody>
      </p:sp>
      <p:sp>
        <p:nvSpPr>
          <p:cNvPr id="95" name="Google Shape;9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2" name="Google Shape;242;p32"/>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a:t>
            </a:r>
            <a:endParaRPr/>
          </a:p>
        </p:txBody>
      </p:sp>
      <p:sp>
        <p:nvSpPr>
          <p:cNvPr id="243" name="Google Shape;243;p32"/>
          <p:cNvSpPr txBox="1"/>
          <p:nvPr>
            <p:ph idx="1" type="body"/>
          </p:nvPr>
        </p:nvSpPr>
        <p:spPr>
          <a:xfrm>
            <a:off x="729450" y="1316875"/>
            <a:ext cx="7688700" cy="35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We will now play a video recording of our project execution.</a:t>
            </a:r>
            <a:endParaRPr sz="1400">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9" name="Google Shape;249;p33"/>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Limitations</a:t>
            </a:r>
            <a:endParaRPr/>
          </a:p>
        </p:txBody>
      </p:sp>
      <p:sp>
        <p:nvSpPr>
          <p:cNvPr id="250" name="Google Shape;250;p33"/>
          <p:cNvSpPr txBox="1"/>
          <p:nvPr>
            <p:ph idx="1" type="body"/>
          </p:nvPr>
        </p:nvSpPr>
        <p:spPr>
          <a:xfrm>
            <a:off x="729450" y="1414475"/>
            <a:ext cx="7688700" cy="2925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The execution time is relatively higher than ideal.</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The implementation currently runs once and ends. </a:t>
            </a:r>
            <a:r>
              <a:rPr lang="en" sz="1400">
                <a:solidFill>
                  <a:srgbClr val="000000"/>
                </a:solidFill>
                <a:latin typeface="Arial"/>
                <a:ea typeface="Arial"/>
                <a:cs typeface="Arial"/>
                <a:sym typeface="Arial"/>
              </a:rPr>
              <a:t>Instead, a continuously running process would be more favourable to run in real-life conditions. </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Furthermore, a cleanup process which would delete all the files generated would also be required to run on a periodic basis to not waste storage resources. </a:t>
            </a:r>
            <a:endParaRPr sz="1400">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4"/>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Scope</a:t>
            </a:r>
            <a:endParaRPr/>
          </a:p>
        </p:txBody>
      </p:sp>
      <p:sp>
        <p:nvSpPr>
          <p:cNvPr id="256" name="Google Shape;256;p34"/>
          <p:cNvSpPr txBox="1"/>
          <p:nvPr>
            <p:ph idx="1" type="body"/>
          </p:nvPr>
        </p:nvSpPr>
        <p:spPr>
          <a:xfrm>
            <a:off x="729450" y="1414475"/>
            <a:ext cx="7688700" cy="2925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Improve the execution time of the process by using libraries like pillow-simd to make it real-time in nature.</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Create a </a:t>
            </a:r>
            <a:r>
              <a:rPr lang="en" sz="1400">
                <a:solidFill>
                  <a:srgbClr val="000000"/>
                </a:solidFill>
                <a:latin typeface="Arial"/>
                <a:ea typeface="Arial"/>
                <a:cs typeface="Arial"/>
                <a:sym typeface="Arial"/>
              </a:rPr>
              <a:t>continuously</a:t>
            </a:r>
            <a:r>
              <a:rPr lang="en" sz="1400">
                <a:solidFill>
                  <a:srgbClr val="000000"/>
                </a:solidFill>
                <a:latin typeface="Arial"/>
                <a:ea typeface="Arial"/>
                <a:cs typeface="Arial"/>
                <a:sym typeface="Arial"/>
              </a:rPr>
              <a:t> running implementation with an appropriate cleanup process.</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Officially convert the project from Alphabet Notational Hand Gestures to Ideographic Notational Hand Gestures.</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Integrate the project with a CCTV camera to help the target demographic, i.e. old hearing and speaking impaired patients.</a:t>
            </a:r>
            <a:endParaRPr sz="1400">
              <a:solidFill>
                <a:srgbClr val="000000"/>
              </a:solidFill>
              <a:latin typeface="Arial"/>
              <a:ea typeface="Arial"/>
              <a:cs typeface="Arial"/>
              <a:sym typeface="Arial"/>
            </a:endParaRPr>
          </a:p>
        </p:txBody>
      </p:sp>
      <p:sp>
        <p:nvSpPr>
          <p:cNvPr id="257" name="Google Shape;257;p3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63" name="Google Shape;263;p35"/>
          <p:cNvSpPr txBox="1"/>
          <p:nvPr>
            <p:ph idx="1" type="body"/>
          </p:nvPr>
        </p:nvSpPr>
        <p:spPr>
          <a:xfrm>
            <a:off x="729450" y="1414475"/>
            <a:ext cx="7688700" cy="32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In this project, we primarily worked towards improving the previous implementation of the Vision-based Sign Language Translator, and solved the majority of the issues present in the earlier version. The proposed algorithm, albeit slightly uneconomical, </a:t>
            </a:r>
            <a:r>
              <a:rPr lang="en" sz="1400">
                <a:solidFill>
                  <a:srgbClr val="000000"/>
                </a:solidFill>
                <a:latin typeface="Arial"/>
                <a:ea typeface="Arial"/>
                <a:cs typeface="Arial"/>
                <a:sym typeface="Arial"/>
              </a:rPr>
              <a:t>increases</a:t>
            </a:r>
            <a:r>
              <a:rPr lang="en" sz="1400">
                <a:solidFill>
                  <a:srgbClr val="000000"/>
                </a:solidFill>
                <a:latin typeface="Arial"/>
                <a:ea typeface="Arial"/>
                <a:cs typeface="Arial"/>
                <a:sym typeface="Arial"/>
              </a:rPr>
              <a:t> the adaptability of a hand gesture recognition system</a:t>
            </a:r>
            <a:r>
              <a:rPr lang="en" sz="1400">
                <a:solidFill>
                  <a:srgbClr val="000000"/>
                </a:solidFill>
                <a:latin typeface="Arial"/>
                <a:ea typeface="Arial"/>
                <a:cs typeface="Arial"/>
                <a:sym typeface="Arial"/>
              </a:rPr>
              <a:t> in near real-time</a:t>
            </a:r>
            <a:r>
              <a:rPr lang="en" sz="1400">
                <a:solidFill>
                  <a:srgbClr val="000000"/>
                </a:solidFill>
                <a:latin typeface="Arial"/>
                <a:ea typeface="Arial"/>
                <a:cs typeface="Arial"/>
                <a:sym typeface="Arial"/>
              </a:rPr>
              <a:t>.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By implementing hand/skin segmentation and face detection, the technique tries to reduce the time complexity and also works well under different degrees of scene background complexity and illumination conditions.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This project can be used as a blueprint for achieving a more efficient algorithm which is implemented in real-time expeditious</a:t>
            </a:r>
            <a:r>
              <a:rPr lang="en" sz="1400">
                <a:solidFill>
                  <a:srgbClr val="000000"/>
                </a:solidFill>
                <a:latin typeface="Arial"/>
                <a:ea typeface="Arial"/>
                <a:cs typeface="Arial"/>
                <a:sym typeface="Arial"/>
              </a:rPr>
              <a:t>ly and optimistically help the community of the hearing and speaking impaired.</a:t>
            </a:r>
            <a:endParaRPr sz="1400">
              <a:solidFill>
                <a:srgbClr val="000000"/>
              </a:solidFill>
              <a:latin typeface="Arial"/>
              <a:ea typeface="Arial"/>
              <a:cs typeface="Arial"/>
              <a:sym typeface="Arial"/>
            </a:endParaRPr>
          </a:p>
        </p:txBody>
      </p:sp>
      <p:sp>
        <p:nvSpPr>
          <p:cNvPr id="264" name="Google Shape;264;p3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6"/>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270" name="Google Shape;270;p36"/>
          <p:cNvSpPr txBox="1"/>
          <p:nvPr>
            <p:ph idx="1" type="body"/>
          </p:nvPr>
        </p:nvSpPr>
        <p:spPr>
          <a:xfrm>
            <a:off x="729450" y="1414475"/>
            <a:ext cx="7688700" cy="3204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October 2020: Literature Survey completed; Basic idea for implementation created</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December 2020: Prototype created; Model finalized</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January 2021: Dataset Synthesis done; Preprocessing approaches tested</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March 2021: Dataset Cleaning done; Time Reduction approaches tested</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May 2021: Final Product created</a:t>
            </a:r>
            <a:endParaRPr sz="1400">
              <a:solidFill>
                <a:srgbClr val="000000"/>
              </a:solidFill>
              <a:latin typeface="Arial"/>
              <a:ea typeface="Arial"/>
              <a:cs typeface="Arial"/>
              <a:sym typeface="Arial"/>
            </a:endParaRPr>
          </a:p>
        </p:txBody>
      </p:sp>
      <p:sp>
        <p:nvSpPr>
          <p:cNvPr id="271" name="Google Shape;271;p3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7" name="Google Shape;277;p37"/>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78" name="Google Shape;278;p37"/>
          <p:cNvSpPr txBox="1"/>
          <p:nvPr>
            <p:ph idx="1" type="body"/>
          </p:nvPr>
        </p:nvSpPr>
        <p:spPr>
          <a:xfrm>
            <a:off x="729450" y="1414475"/>
            <a:ext cx="7688700" cy="2925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2"/>
              </a:buClr>
              <a:buSzPts val="1300"/>
              <a:buFont typeface="Arial"/>
              <a:buAutoNum type="arabicPeriod"/>
            </a:pPr>
            <a:r>
              <a:rPr lang="en">
                <a:solidFill>
                  <a:schemeClr val="dk2"/>
                </a:solidFill>
                <a:highlight>
                  <a:srgbClr val="FFFFFF"/>
                </a:highlight>
                <a:uFill>
                  <a:noFill/>
                </a:uFill>
                <a:latin typeface="Arial"/>
                <a:ea typeface="Arial"/>
                <a:cs typeface="Arial"/>
                <a:sym typeface="Arial"/>
                <a:hlinkClick r:id="rId3">
                  <a:extLst>
                    <a:ext uri="{A12FA001-AC4F-418D-AE19-62706E023703}">
                      <ahyp:hlinkClr val="tx"/>
                    </a:ext>
                  </a:extLst>
                </a:hlinkClick>
              </a:rPr>
              <a:t>P. Viola and M. Jones, "</a:t>
            </a:r>
            <a:r>
              <a:rPr i="1" lang="en" u="sng">
                <a:solidFill>
                  <a:schemeClr val="dk2"/>
                </a:solidFill>
                <a:highlight>
                  <a:srgbClr val="FFFFFF"/>
                </a:highlight>
                <a:latin typeface="Arial"/>
                <a:ea typeface="Arial"/>
                <a:cs typeface="Arial"/>
                <a:sym typeface="Arial"/>
                <a:hlinkClick r:id="rId4">
                  <a:extLst>
                    <a:ext uri="{A12FA001-AC4F-418D-AE19-62706E023703}">
                      <ahyp:hlinkClr val="tx"/>
                    </a:ext>
                  </a:extLst>
                </a:hlinkClick>
              </a:rPr>
              <a:t>Rapid object detection using a boosted cascade of simple features</a:t>
            </a:r>
            <a:r>
              <a:rPr lang="en">
                <a:solidFill>
                  <a:schemeClr val="dk2"/>
                </a:solidFill>
                <a:highlight>
                  <a:srgbClr val="FFFFFF"/>
                </a:highlight>
                <a:uFill>
                  <a:noFill/>
                </a:uFill>
                <a:latin typeface="Arial"/>
                <a:ea typeface="Arial"/>
                <a:cs typeface="Arial"/>
                <a:sym typeface="Arial"/>
                <a:hlinkClick r:id="rId5">
                  <a:extLst>
                    <a:ext uri="{A12FA001-AC4F-418D-AE19-62706E023703}">
                      <ahyp:hlinkClr val="tx"/>
                    </a:ext>
                  </a:extLst>
                </a:hlinkClick>
              </a:rPr>
              <a:t>," </a:t>
            </a:r>
            <a:r>
              <a:rPr i="1" lang="en">
                <a:solidFill>
                  <a:schemeClr val="dk2"/>
                </a:solidFill>
                <a:highlight>
                  <a:srgbClr val="FFFFFF"/>
                </a:highlight>
                <a:uFill>
                  <a:noFill/>
                </a:uFill>
                <a:latin typeface="Arial"/>
                <a:ea typeface="Arial"/>
                <a:cs typeface="Arial"/>
                <a:sym typeface="Arial"/>
                <a:hlinkClick r:id="rId6">
                  <a:extLst>
                    <a:ext uri="{A12FA001-AC4F-418D-AE19-62706E023703}">
                      <ahyp:hlinkClr val="tx"/>
                    </a:ext>
                  </a:extLst>
                </a:hlinkClick>
              </a:rPr>
              <a:t>Proceedings of the 2001 IEEE Computer Society Conference on Computer Vision and Pattern Recognition. CVPR 2001</a:t>
            </a:r>
            <a:r>
              <a:rPr lang="en">
                <a:solidFill>
                  <a:schemeClr val="dk2"/>
                </a:solidFill>
                <a:highlight>
                  <a:srgbClr val="FFFFFF"/>
                </a:highlight>
                <a:uFill>
                  <a:noFill/>
                </a:uFill>
                <a:latin typeface="Arial"/>
                <a:ea typeface="Arial"/>
                <a:cs typeface="Arial"/>
                <a:sym typeface="Arial"/>
                <a:hlinkClick r:id="rId7">
                  <a:extLst>
                    <a:ext uri="{A12FA001-AC4F-418D-AE19-62706E023703}">
                      <ahyp:hlinkClr val="tx"/>
                    </a:ext>
                  </a:extLst>
                </a:hlinkClick>
              </a:rPr>
              <a:t>, 2001, pp. I-I, doi: 10.1109/CVPR.2001.990517.</a:t>
            </a:r>
            <a:endParaRPr>
              <a:solidFill>
                <a:schemeClr val="dk2"/>
              </a:solidFill>
              <a:latin typeface="Arial"/>
              <a:ea typeface="Arial"/>
              <a:cs typeface="Arial"/>
              <a:sym typeface="Arial"/>
            </a:endParaRPr>
          </a:p>
          <a:p>
            <a:pPr indent="0" lvl="0" marL="457200" rtl="0" algn="l">
              <a:spcBef>
                <a:spcPts val="0"/>
              </a:spcBef>
              <a:spcAft>
                <a:spcPts val="0"/>
              </a:spcAft>
              <a:buNone/>
            </a:pPr>
            <a:r>
              <a:t/>
            </a:r>
            <a:endParaRPr>
              <a:solidFill>
                <a:schemeClr val="dk2"/>
              </a:solidFill>
              <a:latin typeface="Arial"/>
              <a:ea typeface="Arial"/>
              <a:cs typeface="Arial"/>
              <a:sym typeface="Arial"/>
            </a:endParaRPr>
          </a:p>
          <a:p>
            <a:pPr indent="-311150" lvl="0" marL="457200" rtl="0" algn="l">
              <a:spcBef>
                <a:spcPts val="0"/>
              </a:spcBef>
              <a:spcAft>
                <a:spcPts val="0"/>
              </a:spcAft>
              <a:buClr>
                <a:schemeClr val="dk2"/>
              </a:buClr>
              <a:buSzPts val="1300"/>
              <a:buFont typeface="Arial"/>
              <a:buAutoNum type="arabicPeriod"/>
            </a:pPr>
            <a:r>
              <a:rPr lang="en">
                <a:solidFill>
                  <a:schemeClr val="dk2"/>
                </a:solidFill>
                <a:highlight>
                  <a:srgbClr val="FFFFFF"/>
                </a:highlight>
                <a:uFill>
                  <a:noFill/>
                </a:uFill>
                <a:latin typeface="Arial"/>
                <a:ea typeface="Arial"/>
                <a:cs typeface="Arial"/>
                <a:sym typeface="Arial"/>
                <a:hlinkClick r:id="rId8">
                  <a:extLst>
                    <a:ext uri="{A12FA001-AC4F-418D-AE19-62706E023703}">
                      <ahyp:hlinkClr val="tx"/>
                    </a:ext>
                  </a:extLst>
                </a:hlinkClick>
              </a:rPr>
              <a:t>Kolkur, S. &amp; Kalbande, Dhananjay &amp; Bapat, C. &amp; Jatakia, Janvi. (2017),</a:t>
            </a:r>
            <a:r>
              <a:rPr i="1" lang="en">
                <a:solidFill>
                  <a:schemeClr val="dk2"/>
                </a:solidFill>
                <a:highlight>
                  <a:srgbClr val="FFFFFF"/>
                </a:highlight>
                <a:uFill>
                  <a:noFill/>
                </a:uFill>
                <a:latin typeface="Arial"/>
                <a:ea typeface="Arial"/>
                <a:cs typeface="Arial"/>
                <a:sym typeface="Arial"/>
                <a:hlinkClick r:id="rId9">
                  <a:extLst>
                    <a:ext uri="{A12FA001-AC4F-418D-AE19-62706E023703}">
                      <ahyp:hlinkClr val="tx"/>
                    </a:ext>
                  </a:extLst>
                </a:hlinkClick>
              </a:rPr>
              <a:t> “</a:t>
            </a:r>
            <a:r>
              <a:rPr i="1" lang="en" u="sng">
                <a:solidFill>
                  <a:schemeClr val="dk2"/>
                </a:solidFill>
                <a:highlight>
                  <a:srgbClr val="FFFFFF"/>
                </a:highlight>
                <a:latin typeface="Arial"/>
                <a:ea typeface="Arial"/>
                <a:cs typeface="Arial"/>
                <a:sym typeface="Arial"/>
                <a:hlinkClick r:id="rId10">
                  <a:extLst>
                    <a:ext uri="{A12FA001-AC4F-418D-AE19-62706E023703}">
                      <ahyp:hlinkClr val="tx"/>
                    </a:ext>
                  </a:extLst>
                </a:hlinkClick>
              </a:rPr>
              <a:t>Human Skin Detection Using RGB, HSV and YCbCr Color Models</a:t>
            </a:r>
            <a:r>
              <a:rPr i="1" lang="en">
                <a:solidFill>
                  <a:schemeClr val="dk2"/>
                </a:solidFill>
                <a:highlight>
                  <a:srgbClr val="FFFFFF"/>
                </a:highlight>
                <a:uFill>
                  <a:noFill/>
                </a:uFill>
                <a:latin typeface="Arial"/>
                <a:ea typeface="Arial"/>
                <a:cs typeface="Arial"/>
                <a:sym typeface="Arial"/>
                <a:hlinkClick r:id="rId11">
                  <a:extLst>
                    <a:ext uri="{A12FA001-AC4F-418D-AE19-62706E023703}">
                      <ahyp:hlinkClr val="tx"/>
                    </a:ext>
                  </a:extLst>
                </a:hlinkClick>
              </a:rPr>
              <a:t>,” </a:t>
            </a:r>
            <a:r>
              <a:rPr lang="en">
                <a:solidFill>
                  <a:schemeClr val="dk2"/>
                </a:solidFill>
                <a:highlight>
                  <a:srgbClr val="FFFFFF"/>
                </a:highlight>
                <a:uFill>
                  <a:noFill/>
                </a:uFill>
                <a:latin typeface="Arial"/>
                <a:ea typeface="Arial"/>
                <a:cs typeface="Arial"/>
                <a:sym typeface="Arial"/>
                <a:hlinkClick r:id="rId12">
                  <a:extLst>
                    <a:ext uri="{A12FA001-AC4F-418D-AE19-62706E023703}">
                      <ahyp:hlinkClr val="tx"/>
                    </a:ext>
                  </a:extLst>
                </a:hlinkClick>
              </a:rPr>
              <a:t>10.2991/iccasp-16.2017.51.</a:t>
            </a:r>
            <a:r>
              <a:rPr i="1" lang="en">
                <a:solidFill>
                  <a:schemeClr val="dk2"/>
                </a:solidFill>
                <a:highlight>
                  <a:srgbClr val="FFFFFF"/>
                </a:highlight>
                <a:uFill>
                  <a:noFill/>
                </a:uFill>
                <a:latin typeface="Arial"/>
                <a:ea typeface="Arial"/>
                <a:cs typeface="Arial"/>
                <a:sym typeface="Arial"/>
                <a:hlinkClick r:id="rId13">
                  <a:extLst>
                    <a:ext uri="{A12FA001-AC4F-418D-AE19-62706E023703}">
                      <ahyp:hlinkClr val="tx"/>
                    </a:ext>
                  </a:extLst>
                </a:hlinkClick>
              </a:rPr>
              <a:t> </a:t>
            </a:r>
            <a:endParaRPr i="1">
              <a:solidFill>
                <a:schemeClr val="dk2"/>
              </a:solidFill>
              <a:highlight>
                <a:srgbClr val="FFFFFF"/>
              </a:highlight>
              <a:latin typeface="Arial"/>
              <a:ea typeface="Arial"/>
              <a:cs typeface="Arial"/>
              <a:sym typeface="Arial"/>
            </a:endParaRPr>
          </a:p>
          <a:p>
            <a:pPr indent="0" lvl="0" marL="457200" rtl="0" algn="l">
              <a:spcBef>
                <a:spcPts val="0"/>
              </a:spcBef>
              <a:spcAft>
                <a:spcPts val="0"/>
              </a:spcAft>
              <a:buNone/>
            </a:pPr>
            <a:r>
              <a:t/>
            </a:r>
            <a:endParaRPr i="1">
              <a:solidFill>
                <a:schemeClr val="dk2"/>
              </a:solidFill>
              <a:highlight>
                <a:srgbClr val="FFFFFF"/>
              </a:highlight>
              <a:latin typeface="Arial"/>
              <a:ea typeface="Arial"/>
              <a:cs typeface="Arial"/>
              <a:sym typeface="Arial"/>
            </a:endParaRPr>
          </a:p>
          <a:p>
            <a:pPr indent="-311150" lvl="0" marL="457200" rtl="0" algn="l">
              <a:spcBef>
                <a:spcPts val="0"/>
              </a:spcBef>
              <a:spcAft>
                <a:spcPts val="0"/>
              </a:spcAft>
              <a:buClr>
                <a:schemeClr val="dk2"/>
              </a:buClr>
              <a:buSzPts val="1300"/>
              <a:buFont typeface="Arial"/>
              <a:buAutoNum type="arabicPeriod"/>
            </a:pPr>
            <a:r>
              <a:rPr lang="en">
                <a:solidFill>
                  <a:schemeClr val="dk2"/>
                </a:solidFill>
                <a:highlight>
                  <a:srgbClr val="FFFFFF"/>
                </a:highlight>
                <a:uFill>
                  <a:noFill/>
                </a:uFill>
                <a:latin typeface="Arial"/>
                <a:ea typeface="Arial"/>
                <a:cs typeface="Arial"/>
                <a:sym typeface="Arial"/>
                <a:hlinkClick r:id="rId14">
                  <a:extLst>
                    <a:ext uri="{A12FA001-AC4F-418D-AE19-62706E023703}">
                      <ahyp:hlinkClr val="tx"/>
                    </a:ext>
                  </a:extLst>
                </a:hlinkClick>
              </a:rPr>
              <a:t>Iandola, Forrest N., et al,</a:t>
            </a:r>
            <a:r>
              <a:rPr i="1" lang="en">
                <a:solidFill>
                  <a:schemeClr val="dk2"/>
                </a:solidFill>
                <a:highlight>
                  <a:srgbClr val="FFFFFF"/>
                </a:highlight>
                <a:uFill>
                  <a:noFill/>
                </a:uFill>
                <a:latin typeface="Arial"/>
                <a:ea typeface="Arial"/>
                <a:cs typeface="Arial"/>
                <a:sym typeface="Arial"/>
                <a:hlinkClick r:id="rId15">
                  <a:extLst>
                    <a:ext uri="{A12FA001-AC4F-418D-AE19-62706E023703}">
                      <ahyp:hlinkClr val="tx"/>
                    </a:ext>
                  </a:extLst>
                </a:hlinkClick>
              </a:rPr>
              <a:t> "S</a:t>
            </a:r>
            <a:r>
              <a:rPr i="1" lang="en" u="sng">
                <a:solidFill>
                  <a:schemeClr val="dk2"/>
                </a:solidFill>
                <a:highlight>
                  <a:srgbClr val="FFFFFF"/>
                </a:highlight>
                <a:latin typeface="Arial"/>
                <a:ea typeface="Arial"/>
                <a:cs typeface="Arial"/>
                <a:sym typeface="Arial"/>
                <a:hlinkClick r:id="rId16">
                  <a:extLst>
                    <a:ext uri="{A12FA001-AC4F-418D-AE19-62706E023703}">
                      <ahyp:hlinkClr val="tx"/>
                    </a:ext>
                  </a:extLst>
                </a:hlinkClick>
              </a:rPr>
              <a:t>queezeNet: AlexNet-level accuracy with 50x fewer parameters and&lt; 0.5 MB model size</a:t>
            </a:r>
            <a:r>
              <a:rPr i="1" lang="en">
                <a:solidFill>
                  <a:schemeClr val="dk2"/>
                </a:solidFill>
                <a:highlight>
                  <a:srgbClr val="FFFFFF"/>
                </a:highlight>
                <a:uFill>
                  <a:noFill/>
                </a:uFill>
                <a:latin typeface="Arial"/>
                <a:ea typeface="Arial"/>
                <a:cs typeface="Arial"/>
                <a:sym typeface="Arial"/>
                <a:hlinkClick r:id="rId17">
                  <a:extLst>
                    <a:ext uri="{A12FA001-AC4F-418D-AE19-62706E023703}">
                      <ahyp:hlinkClr val="tx"/>
                    </a:ext>
                  </a:extLst>
                </a:hlinkClick>
              </a:rPr>
              <a:t>," </a:t>
            </a:r>
            <a:r>
              <a:rPr lang="en">
                <a:solidFill>
                  <a:schemeClr val="dk2"/>
                </a:solidFill>
                <a:highlight>
                  <a:srgbClr val="FFFFFF"/>
                </a:highlight>
                <a:uFill>
                  <a:noFill/>
                </a:uFill>
                <a:latin typeface="Arial"/>
                <a:ea typeface="Arial"/>
                <a:cs typeface="Arial"/>
                <a:sym typeface="Arial"/>
                <a:hlinkClick r:id="rId18">
                  <a:extLst>
                    <a:ext uri="{A12FA001-AC4F-418D-AE19-62706E023703}">
                      <ahyp:hlinkClr val="tx"/>
                    </a:ext>
                  </a:extLst>
                </a:hlinkClick>
              </a:rPr>
              <a:t>arXiv preprint arXiv:1602.07360 (2016).</a:t>
            </a:r>
            <a:endParaRPr>
              <a:solidFill>
                <a:schemeClr val="dk2"/>
              </a:solidFill>
              <a:highlight>
                <a:srgbClr val="FFFFFF"/>
              </a:highlight>
              <a:latin typeface="Arial"/>
              <a:ea typeface="Arial"/>
              <a:cs typeface="Arial"/>
              <a:sym typeface="Arial"/>
            </a:endParaRPr>
          </a:p>
          <a:p>
            <a:pPr indent="0" lvl="0" marL="457200" rtl="0" algn="l">
              <a:spcBef>
                <a:spcPts val="0"/>
              </a:spcBef>
              <a:spcAft>
                <a:spcPts val="0"/>
              </a:spcAft>
              <a:buNone/>
            </a:pPr>
            <a:r>
              <a:t/>
            </a:r>
            <a:endParaRPr>
              <a:solidFill>
                <a:schemeClr val="dk2"/>
              </a:solidFill>
              <a:highlight>
                <a:srgbClr val="FFFFFF"/>
              </a:highlight>
              <a:latin typeface="Arial"/>
              <a:ea typeface="Arial"/>
              <a:cs typeface="Arial"/>
              <a:sym typeface="Arial"/>
            </a:endParaRPr>
          </a:p>
          <a:p>
            <a:pPr indent="-311150" lvl="0" marL="457200" rtl="0" algn="l">
              <a:spcBef>
                <a:spcPts val="0"/>
              </a:spcBef>
              <a:spcAft>
                <a:spcPts val="0"/>
              </a:spcAft>
              <a:buClr>
                <a:schemeClr val="dk2"/>
              </a:buClr>
              <a:buSzPts val="1300"/>
              <a:buFont typeface="Arial"/>
              <a:buAutoNum type="arabicPeriod"/>
            </a:pPr>
            <a:r>
              <a:rPr lang="en">
                <a:solidFill>
                  <a:schemeClr val="dk2"/>
                </a:solidFill>
                <a:highlight>
                  <a:srgbClr val="FFFFFF"/>
                </a:highlight>
                <a:latin typeface="Arial"/>
                <a:ea typeface="Arial"/>
                <a:cs typeface="Arial"/>
                <a:sym typeface="Arial"/>
              </a:rPr>
              <a:t>Redmon, Joseph &amp; Farhadi, Ali. (2018). </a:t>
            </a:r>
            <a:r>
              <a:rPr lang="en" u="sng">
                <a:solidFill>
                  <a:schemeClr val="dk2"/>
                </a:solidFill>
                <a:highlight>
                  <a:srgbClr val="FFFFFF"/>
                </a:highlight>
                <a:latin typeface="Arial"/>
                <a:ea typeface="Arial"/>
                <a:cs typeface="Arial"/>
                <a:sym typeface="Arial"/>
              </a:rPr>
              <a:t>YOLOv3: An Incremental Improvement</a:t>
            </a:r>
            <a:r>
              <a:rPr lang="en">
                <a:solidFill>
                  <a:schemeClr val="dk2"/>
                </a:solidFill>
                <a:highlight>
                  <a:srgbClr val="FFFFFF"/>
                </a:highlight>
                <a:latin typeface="Arial"/>
                <a:ea typeface="Arial"/>
                <a:cs typeface="Arial"/>
                <a:sym typeface="Arial"/>
              </a:rPr>
              <a:t>.  </a:t>
            </a:r>
            <a:endParaRPr>
              <a:solidFill>
                <a:schemeClr val="dk2"/>
              </a:solidFill>
              <a:highlight>
                <a:srgbClr val="FFFFFF"/>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Previous Work</a:t>
            </a:r>
            <a:endParaRPr/>
          </a:p>
        </p:txBody>
      </p:sp>
      <p:sp>
        <p:nvSpPr>
          <p:cNvPr id="101" name="Google Shape;101;p15"/>
          <p:cNvSpPr txBox="1"/>
          <p:nvPr>
            <p:ph idx="1" type="body"/>
          </p:nvPr>
        </p:nvSpPr>
        <p:spPr>
          <a:xfrm>
            <a:off x="727650" y="1322800"/>
            <a:ext cx="7688700" cy="34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Previously, an Inception V3 CNN model had been trained with a dataset of 7800 images divided into 26 classes, one for each alphabet, over 2000 epochs.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u="sng">
                <a:solidFill>
                  <a:srgbClr val="000000"/>
                </a:solidFill>
                <a:latin typeface="Arial"/>
                <a:ea typeface="Arial"/>
                <a:cs typeface="Arial"/>
                <a:sym typeface="Arial"/>
              </a:rPr>
              <a:t>Results:</a:t>
            </a:r>
            <a:endParaRPr sz="1400" u="sng">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99% training accuracy, 98% testing accuracy. </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Different letters gave different accuracies overall (Eg. O gave 99.1%, B gave 77%, etc.).</a:t>
            </a:r>
            <a:endParaRPr sz="1400" u="sng">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rPr lang="en" sz="1400" u="sng">
                <a:solidFill>
                  <a:srgbClr val="000000"/>
                </a:solidFill>
                <a:latin typeface="Arial"/>
                <a:ea typeface="Arial"/>
                <a:cs typeface="Arial"/>
                <a:sym typeface="Arial"/>
              </a:rPr>
              <a:t>Major Limitations:</a:t>
            </a:r>
            <a:endParaRPr sz="1400" u="sng">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Needed noise-free images for input (shadow-free, proper illumination, etc.)</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Needed a white and clear background</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Failed for Left-handed signs</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Dependent on the frame rate of the equipment</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Restricted the user to a bounding box on screen</a:t>
            </a:r>
            <a:br>
              <a:rPr lang="en" sz="1400">
                <a:solidFill>
                  <a:srgbClr val="000000"/>
                </a:solidFill>
                <a:latin typeface="Arial"/>
                <a:ea typeface="Arial"/>
                <a:cs typeface="Arial"/>
                <a:sym typeface="Arial"/>
              </a:rPr>
            </a:br>
            <a:endParaRPr/>
          </a:p>
        </p:txBody>
      </p:sp>
      <p:sp>
        <p:nvSpPr>
          <p:cNvPr id="102" name="Google Shape;102;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Definition</a:t>
            </a:r>
            <a:endParaRPr/>
          </a:p>
        </p:txBody>
      </p:sp>
      <p:sp>
        <p:nvSpPr>
          <p:cNvPr id="108" name="Google Shape;108;p16"/>
          <p:cNvSpPr txBox="1"/>
          <p:nvPr>
            <p:ph idx="1" type="body"/>
          </p:nvPr>
        </p:nvSpPr>
        <p:spPr>
          <a:xfrm>
            <a:off x="729450" y="1393075"/>
            <a:ext cx="7688700" cy="3585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lang="en" sz="1400">
                <a:solidFill>
                  <a:srgbClr val="000000"/>
                </a:solidFill>
              </a:rPr>
              <a:t>Improve upon the previous implementation</a:t>
            </a:r>
            <a:endParaRPr sz="1400">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Translate the Indian Sign Language (ISL) symbols to Plain Text</a:t>
            </a:r>
            <a:endParaRPr sz="1400">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Create a Real-Time or Near-Real-Time Application</a:t>
            </a:r>
            <a:endParaRPr sz="1400">
              <a:solidFill>
                <a:srgbClr val="000000"/>
              </a:solidFill>
            </a:endParaRPr>
          </a:p>
          <a:p>
            <a:pPr indent="-317500" lvl="0" marL="457200" rtl="0" algn="l">
              <a:spcBef>
                <a:spcPts val="1600"/>
              </a:spcBef>
              <a:spcAft>
                <a:spcPts val="1600"/>
              </a:spcAft>
              <a:buClr>
                <a:srgbClr val="000000"/>
              </a:buClr>
              <a:buSzPts val="1400"/>
              <a:buChar char="➔"/>
            </a:pPr>
            <a:r>
              <a:rPr lang="en" sz="1400">
                <a:solidFill>
                  <a:srgbClr val="000000"/>
                </a:solidFill>
              </a:rPr>
              <a:t>Achieve </a:t>
            </a:r>
            <a:r>
              <a:rPr lang="en" sz="1400">
                <a:solidFill>
                  <a:srgbClr val="000000"/>
                </a:solidFill>
              </a:rPr>
              <a:t>partial</a:t>
            </a:r>
            <a:r>
              <a:rPr lang="en" sz="1400">
                <a:solidFill>
                  <a:srgbClr val="000000"/>
                </a:solidFill>
              </a:rPr>
              <a:t> background and illumination independence</a:t>
            </a:r>
            <a:endParaRPr sz="1400">
              <a:solidFill>
                <a:srgbClr val="000000"/>
              </a:solidFill>
            </a:endParaRPr>
          </a:p>
        </p:txBody>
      </p:sp>
      <p:sp>
        <p:nvSpPr>
          <p:cNvPr id="109" name="Google Shape;109;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5" name="Google Shape;115;p17"/>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Implementation</a:t>
            </a:r>
            <a:endParaRPr/>
          </a:p>
        </p:txBody>
      </p:sp>
      <p:pic>
        <p:nvPicPr>
          <p:cNvPr id="116" name="Google Shape;116;p17"/>
          <p:cNvPicPr preferRelativeResize="0"/>
          <p:nvPr/>
        </p:nvPicPr>
        <p:blipFill>
          <a:blip r:embed="rId3">
            <a:alphaModFix/>
          </a:blip>
          <a:stretch>
            <a:fillRect/>
          </a:stretch>
        </p:blipFill>
        <p:spPr>
          <a:xfrm>
            <a:off x="791525" y="1350500"/>
            <a:ext cx="6547461" cy="36254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idx="1" type="body"/>
          </p:nvPr>
        </p:nvSpPr>
        <p:spPr>
          <a:xfrm>
            <a:off x="729450" y="1371600"/>
            <a:ext cx="7688700" cy="29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292929"/>
                </a:solidFill>
                <a:highlight>
                  <a:srgbClr val="FFFFFF"/>
                </a:highlight>
                <a:latin typeface="Arial"/>
                <a:ea typeface="Arial"/>
                <a:cs typeface="Arial"/>
                <a:sym typeface="Arial"/>
              </a:rPr>
              <a:t>Haar classifiers: </a:t>
            </a:r>
            <a:r>
              <a:rPr lang="en" sz="1400">
                <a:solidFill>
                  <a:srgbClr val="292929"/>
                </a:solidFill>
                <a:highlight>
                  <a:srgbClr val="FFFFFF"/>
                </a:highlight>
                <a:latin typeface="Arial"/>
                <a:ea typeface="Arial"/>
                <a:cs typeface="Arial"/>
                <a:sym typeface="Arial"/>
              </a:rPr>
              <a:t>A Haar classifier, or a Haar cascade classifier, is a machine learning object detection program that identifies objects in an image and video</a:t>
            </a:r>
            <a:r>
              <a:rPr baseline="30000" lang="en" sz="1400">
                <a:solidFill>
                  <a:srgbClr val="292929"/>
                </a:solidFill>
                <a:highlight>
                  <a:schemeClr val="lt1"/>
                </a:highlight>
                <a:latin typeface="Arial"/>
                <a:ea typeface="Arial"/>
                <a:cs typeface="Arial"/>
                <a:sym typeface="Arial"/>
              </a:rPr>
              <a:t>[1]</a:t>
            </a:r>
            <a:r>
              <a:rPr lang="en" sz="1400">
                <a:solidFill>
                  <a:srgbClr val="292929"/>
                </a:solidFill>
                <a:highlight>
                  <a:srgbClr val="FFFFFF"/>
                </a:highlight>
                <a:latin typeface="Arial"/>
                <a:ea typeface="Arial"/>
                <a:cs typeface="Arial"/>
                <a:sym typeface="Arial"/>
              </a:rPr>
              <a:t>. </a:t>
            </a:r>
            <a:endParaRPr sz="1400">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sz="1400">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rPr lang="en" sz="1400">
                <a:solidFill>
                  <a:srgbClr val="292929"/>
                </a:solidFill>
                <a:highlight>
                  <a:srgbClr val="FFFFFF"/>
                </a:highlight>
                <a:latin typeface="Arial"/>
                <a:ea typeface="Arial"/>
                <a:cs typeface="Arial"/>
                <a:sym typeface="Arial"/>
              </a:rPr>
              <a:t>This approach has 3 main sub-components :</a:t>
            </a:r>
            <a:endParaRPr sz="1400">
              <a:solidFill>
                <a:srgbClr val="292929"/>
              </a:solidFill>
              <a:highlight>
                <a:srgbClr val="FFFFFF"/>
              </a:highlight>
              <a:latin typeface="Arial"/>
              <a:ea typeface="Arial"/>
              <a:cs typeface="Arial"/>
              <a:sym typeface="Arial"/>
            </a:endParaRPr>
          </a:p>
          <a:p>
            <a:pPr indent="-317500" lvl="0" marL="457200" rtl="0" algn="l">
              <a:spcBef>
                <a:spcPts val="0"/>
              </a:spcBef>
              <a:spcAft>
                <a:spcPts val="0"/>
              </a:spcAft>
              <a:buClr>
                <a:srgbClr val="292929"/>
              </a:buClr>
              <a:buSzPts val="1400"/>
              <a:buFont typeface="Arial"/>
              <a:buChar char="●"/>
            </a:pPr>
            <a:r>
              <a:rPr lang="en" sz="1400">
                <a:solidFill>
                  <a:srgbClr val="292929"/>
                </a:solidFill>
                <a:highlight>
                  <a:srgbClr val="FFFFFF"/>
                </a:highlight>
                <a:latin typeface="Arial"/>
                <a:ea typeface="Arial"/>
                <a:cs typeface="Arial"/>
                <a:sym typeface="Arial"/>
              </a:rPr>
              <a:t>Introduction of a new image representation called the “Integral Image” which allows the features used by our detector to be computed very quickly. </a:t>
            </a:r>
            <a:endParaRPr sz="1400">
              <a:solidFill>
                <a:srgbClr val="292929"/>
              </a:solidFill>
              <a:highlight>
                <a:srgbClr val="FFFFFF"/>
              </a:highlight>
              <a:latin typeface="Arial"/>
              <a:ea typeface="Arial"/>
              <a:cs typeface="Arial"/>
              <a:sym typeface="Arial"/>
            </a:endParaRPr>
          </a:p>
          <a:p>
            <a:pPr indent="-317500" lvl="0" marL="457200" rtl="0" algn="l">
              <a:spcBef>
                <a:spcPts val="0"/>
              </a:spcBef>
              <a:spcAft>
                <a:spcPts val="0"/>
              </a:spcAft>
              <a:buClr>
                <a:srgbClr val="292929"/>
              </a:buClr>
              <a:buSzPts val="1400"/>
              <a:buFont typeface="Arial"/>
              <a:buChar char="●"/>
            </a:pPr>
            <a:r>
              <a:rPr lang="en" sz="1400">
                <a:solidFill>
                  <a:srgbClr val="292929"/>
                </a:solidFill>
                <a:highlight>
                  <a:srgbClr val="FFFFFF"/>
                </a:highlight>
                <a:latin typeface="Arial"/>
                <a:ea typeface="Arial"/>
                <a:cs typeface="Arial"/>
                <a:sym typeface="Arial"/>
              </a:rPr>
              <a:t>A learning algorithm, based on AdaBoost, which selects a small number of critical visual features from a larger set and yields extremely efficient classifiers.</a:t>
            </a:r>
            <a:endParaRPr sz="1400">
              <a:solidFill>
                <a:srgbClr val="292929"/>
              </a:solidFill>
              <a:highlight>
                <a:srgbClr val="FFFFFF"/>
              </a:highlight>
              <a:latin typeface="Arial"/>
              <a:ea typeface="Arial"/>
              <a:cs typeface="Arial"/>
              <a:sym typeface="Arial"/>
            </a:endParaRPr>
          </a:p>
          <a:p>
            <a:pPr indent="-317500" lvl="0" marL="457200" rtl="0" algn="l">
              <a:spcBef>
                <a:spcPts val="0"/>
              </a:spcBef>
              <a:spcAft>
                <a:spcPts val="0"/>
              </a:spcAft>
              <a:buClr>
                <a:srgbClr val="292929"/>
              </a:buClr>
              <a:buSzPts val="1400"/>
              <a:buFont typeface="Arial"/>
              <a:buChar char="●"/>
            </a:pPr>
            <a:r>
              <a:rPr lang="en" sz="1400">
                <a:solidFill>
                  <a:srgbClr val="292929"/>
                </a:solidFill>
                <a:highlight>
                  <a:srgbClr val="FFFFFF"/>
                </a:highlight>
                <a:latin typeface="Arial"/>
                <a:ea typeface="Arial"/>
                <a:cs typeface="Arial"/>
                <a:sym typeface="Arial"/>
              </a:rPr>
              <a:t>A method for combining increasingly more complex classifiers in a “cascade” which allows background regions of the image to be quickly discarded while spending more computation on promising object-like regions</a:t>
            </a:r>
            <a:endParaRPr sz="1400">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sz="1400">
              <a:solidFill>
                <a:srgbClr val="292929"/>
              </a:solidFill>
              <a:highlight>
                <a:srgbClr val="FFFFFF"/>
              </a:highlight>
              <a:latin typeface="Arial"/>
              <a:ea typeface="Arial"/>
              <a:cs typeface="Arial"/>
              <a:sym typeface="Arial"/>
            </a:endParaRPr>
          </a:p>
        </p:txBody>
      </p:sp>
      <p:sp>
        <p:nvSpPr>
          <p:cNvPr id="122" name="Google Shape;122;p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23" name="Google Shape;123;p18"/>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Face </a:t>
            </a:r>
            <a:r>
              <a:rPr lang="en"/>
              <a:t>Detection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idx="1" type="body"/>
          </p:nvPr>
        </p:nvSpPr>
        <p:spPr>
          <a:xfrm>
            <a:off x="729450" y="1146000"/>
            <a:ext cx="3683400" cy="29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rPr lang="en" sz="1400">
                <a:solidFill>
                  <a:srgbClr val="292929"/>
                </a:solidFill>
                <a:highlight>
                  <a:srgbClr val="FFFFFF"/>
                </a:highlight>
                <a:latin typeface="Arial"/>
                <a:ea typeface="Arial"/>
                <a:cs typeface="Arial"/>
                <a:sym typeface="Arial"/>
              </a:rPr>
              <a:t>The OpenCV library provides us with </a:t>
            </a:r>
            <a:r>
              <a:rPr lang="en" sz="1400">
                <a:solidFill>
                  <a:srgbClr val="000000"/>
                </a:solidFill>
                <a:highlight>
                  <a:srgbClr val="FFFFFF"/>
                </a:highlight>
                <a:latin typeface="Arial"/>
                <a:ea typeface="Arial"/>
                <a:cs typeface="Arial"/>
                <a:sym typeface="Arial"/>
              </a:rPr>
              <a:t>pre trained Haar cascade models to detect faces in an image.</a:t>
            </a:r>
            <a:r>
              <a:rPr lang="en" sz="1400">
                <a:solidFill>
                  <a:srgbClr val="292929"/>
                </a:solidFill>
                <a:highlight>
                  <a:srgbClr val="FFFFFF"/>
                </a:highlight>
                <a:latin typeface="Arial"/>
                <a:ea typeface="Arial"/>
                <a:cs typeface="Arial"/>
                <a:sym typeface="Arial"/>
              </a:rPr>
              <a:t> When a face is detected, the program checks the next few consecutive frames, and when a threshold value of consecutive frames with a face in it is reached, the sign language system is triggered.</a:t>
            </a:r>
            <a:endParaRPr sz="1400">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sz="1400">
              <a:solidFill>
                <a:srgbClr val="292929"/>
              </a:solidFill>
              <a:highlight>
                <a:srgbClr val="FFFFFF"/>
              </a:highlight>
              <a:latin typeface="Arial"/>
              <a:ea typeface="Arial"/>
              <a:cs typeface="Arial"/>
              <a:sym typeface="Arial"/>
            </a:endParaRPr>
          </a:p>
        </p:txBody>
      </p:sp>
      <p:sp>
        <p:nvSpPr>
          <p:cNvPr id="129" name="Google Shape;129;p1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0" name="Google Shape;130;p19"/>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Face </a:t>
            </a:r>
            <a:r>
              <a:rPr lang="en"/>
              <a:t>Detection</a:t>
            </a:r>
            <a:endParaRPr/>
          </a:p>
        </p:txBody>
      </p:sp>
      <p:pic>
        <p:nvPicPr>
          <p:cNvPr id="131" name="Google Shape;131;p19"/>
          <p:cNvPicPr preferRelativeResize="0"/>
          <p:nvPr/>
        </p:nvPicPr>
        <p:blipFill rotWithShape="1">
          <a:blip r:embed="rId3">
            <a:alphaModFix/>
          </a:blip>
          <a:srcRect b="0" l="386" r="386" t="0"/>
          <a:stretch/>
        </p:blipFill>
        <p:spPr>
          <a:xfrm>
            <a:off x="4656125" y="1258038"/>
            <a:ext cx="3880176" cy="2358126"/>
          </a:xfrm>
          <a:prstGeom prst="rect">
            <a:avLst/>
          </a:prstGeom>
          <a:noFill/>
          <a:ln>
            <a:noFill/>
          </a:ln>
        </p:spPr>
      </p:pic>
      <p:sp>
        <p:nvSpPr>
          <p:cNvPr id="132" name="Google Shape;132;p19"/>
          <p:cNvSpPr txBox="1"/>
          <p:nvPr/>
        </p:nvSpPr>
        <p:spPr>
          <a:xfrm>
            <a:off x="4898650" y="3660925"/>
            <a:ext cx="339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Lato"/>
                <a:ea typeface="Lato"/>
                <a:cs typeface="Lato"/>
                <a:sym typeface="Lato"/>
              </a:rPr>
              <a:t>Output from the face detection program</a:t>
            </a:r>
            <a:endParaRPr i="1" sz="12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8" name="Google Shape;138;p20"/>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Webcam Feed</a:t>
            </a:r>
            <a:endParaRPr/>
          </a:p>
        </p:txBody>
      </p:sp>
      <p:sp>
        <p:nvSpPr>
          <p:cNvPr id="139" name="Google Shape;139;p20"/>
          <p:cNvSpPr txBox="1"/>
          <p:nvPr>
            <p:ph idx="1" type="body"/>
          </p:nvPr>
        </p:nvSpPr>
        <p:spPr>
          <a:xfrm>
            <a:off x="729450" y="1382325"/>
            <a:ext cx="7688700" cy="29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latin typeface="Arial"/>
                <a:ea typeface="Arial"/>
                <a:cs typeface="Arial"/>
                <a:sym typeface="Arial"/>
              </a:rPr>
              <a:t>After</a:t>
            </a:r>
            <a:r>
              <a:rPr lang="en" sz="1400">
                <a:solidFill>
                  <a:srgbClr val="000000"/>
                </a:solidFill>
                <a:latin typeface="Arial"/>
                <a:ea typeface="Arial"/>
                <a:cs typeface="Arial"/>
                <a:sym typeface="Arial"/>
              </a:rPr>
              <a:t> the face detection phase is completed, webcam begins to capture </a:t>
            </a:r>
            <a:r>
              <a:rPr lang="en" sz="1400">
                <a:solidFill>
                  <a:srgbClr val="000000"/>
                </a:solidFill>
                <a:latin typeface="Arial"/>
                <a:ea typeface="Arial"/>
                <a:cs typeface="Arial"/>
                <a:sym typeface="Arial"/>
              </a:rPr>
              <a:t>video</a:t>
            </a:r>
            <a:r>
              <a:rPr lang="en" sz="1400">
                <a:solidFill>
                  <a:srgbClr val="000000"/>
                </a:solidFill>
                <a:latin typeface="Arial"/>
                <a:ea typeface="Arial"/>
                <a:cs typeface="Arial"/>
                <a:sym typeface="Arial"/>
              </a:rPr>
              <a:t> again. After a fixed amount of time (say x seconds), the recording process is completed. This x-second clip is saved into a folder using its </a:t>
            </a:r>
            <a:r>
              <a:rPr lang="en" sz="1400">
                <a:solidFill>
                  <a:srgbClr val="000000"/>
                </a:solidFill>
                <a:latin typeface="Arial"/>
                <a:ea typeface="Arial"/>
                <a:cs typeface="Arial"/>
                <a:sym typeface="Arial"/>
              </a:rPr>
              <a:t>timestamp</a:t>
            </a:r>
            <a:r>
              <a:rPr lang="en" sz="1400">
                <a:solidFill>
                  <a:srgbClr val="000000"/>
                </a:solidFill>
                <a:latin typeface="Arial"/>
                <a:ea typeface="Arial"/>
                <a:cs typeface="Arial"/>
                <a:sym typeface="Arial"/>
              </a:rPr>
              <a:t>.</a:t>
            </a:r>
            <a:endParaRPr sz="1400">
              <a:solidFill>
                <a:srgbClr val="000000"/>
              </a:solidFill>
              <a:latin typeface="Arial"/>
              <a:ea typeface="Arial"/>
              <a:cs typeface="Arial"/>
              <a:sym typeface="Arial"/>
            </a:endParaRPr>
          </a:p>
        </p:txBody>
      </p:sp>
      <p:pic>
        <p:nvPicPr>
          <p:cNvPr id="140" name="Google Shape;140;p20"/>
          <p:cNvPicPr preferRelativeResize="0"/>
          <p:nvPr/>
        </p:nvPicPr>
        <p:blipFill>
          <a:blip r:embed="rId3">
            <a:alphaModFix/>
          </a:blip>
          <a:stretch>
            <a:fillRect/>
          </a:stretch>
        </p:blipFill>
        <p:spPr>
          <a:xfrm>
            <a:off x="805650" y="2358700"/>
            <a:ext cx="4501950" cy="2571751"/>
          </a:xfrm>
          <a:prstGeom prst="rect">
            <a:avLst/>
          </a:prstGeom>
          <a:noFill/>
          <a:ln>
            <a:noFill/>
          </a:ln>
        </p:spPr>
      </p:pic>
      <p:sp>
        <p:nvSpPr>
          <p:cNvPr id="141" name="Google Shape;141;p20"/>
          <p:cNvSpPr txBox="1"/>
          <p:nvPr/>
        </p:nvSpPr>
        <p:spPr>
          <a:xfrm>
            <a:off x="5390850" y="4321650"/>
            <a:ext cx="3395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Lato"/>
                <a:ea typeface="Lato"/>
                <a:cs typeface="Lato"/>
                <a:sym typeface="Lato"/>
              </a:rPr>
              <a:t>A screenshot image of the webcam feed being recorded in the program</a:t>
            </a:r>
            <a:endParaRPr i="1" sz="12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1"/>
          <p:cNvSpPr txBox="1"/>
          <p:nvPr>
            <p:ph idx="1" type="body"/>
          </p:nvPr>
        </p:nvSpPr>
        <p:spPr>
          <a:xfrm>
            <a:off x="729450" y="1382325"/>
            <a:ext cx="7688700" cy="29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2"/>
                </a:solidFill>
                <a:latin typeface="Arial"/>
                <a:ea typeface="Arial"/>
                <a:cs typeface="Arial"/>
                <a:sym typeface="Arial"/>
              </a:rPr>
              <a:t>To extract the frames from the saved clip which will be passed to our model after preprocessing steps. We analyzed the three methodologies mentioned below: </a:t>
            </a:r>
            <a:endParaRPr sz="1400">
              <a:solidFill>
                <a:schemeClr val="dk2"/>
              </a:solidFill>
              <a:latin typeface="Arial"/>
              <a:ea typeface="Arial"/>
              <a:cs typeface="Arial"/>
              <a:sym typeface="Arial"/>
            </a:endParaRPr>
          </a:p>
          <a:p>
            <a:pPr indent="-317500" lvl="0" marL="457200" rtl="0" algn="l">
              <a:spcBef>
                <a:spcPts val="1600"/>
              </a:spcBef>
              <a:spcAft>
                <a:spcPts val="0"/>
              </a:spcAft>
              <a:buClr>
                <a:schemeClr val="dk2"/>
              </a:buClr>
              <a:buSzPts val="1400"/>
              <a:buFont typeface="Arial"/>
              <a:buChar char="●"/>
            </a:pPr>
            <a:r>
              <a:rPr b="1" lang="en" sz="1400">
                <a:solidFill>
                  <a:schemeClr val="dk2"/>
                </a:solidFill>
                <a:latin typeface="Arial"/>
                <a:ea typeface="Arial"/>
                <a:cs typeface="Arial"/>
                <a:sym typeface="Arial"/>
              </a:rPr>
              <a:t>Using all the frames in the video</a:t>
            </a:r>
            <a:r>
              <a:rPr lang="en" sz="1400">
                <a:solidFill>
                  <a:schemeClr val="dk2"/>
                </a:solidFill>
                <a:latin typeface="Arial"/>
                <a:ea typeface="Arial"/>
                <a:cs typeface="Arial"/>
                <a:sym typeface="Arial"/>
              </a:rPr>
              <a:t>: used as a base condition.</a:t>
            </a:r>
            <a:endParaRPr sz="1400">
              <a:solidFill>
                <a:schemeClr val="dk2"/>
              </a:solidFill>
              <a:latin typeface="Arial"/>
              <a:ea typeface="Arial"/>
              <a:cs typeface="Arial"/>
              <a:sym typeface="Arial"/>
            </a:endParaRPr>
          </a:p>
          <a:p>
            <a:pPr indent="-317500" lvl="0" marL="457200" rtl="0" algn="l">
              <a:spcBef>
                <a:spcPts val="0"/>
              </a:spcBef>
              <a:spcAft>
                <a:spcPts val="0"/>
              </a:spcAft>
              <a:buClr>
                <a:schemeClr val="dk2"/>
              </a:buClr>
              <a:buSzPts val="1400"/>
              <a:buFont typeface="Arial"/>
              <a:buChar char="●"/>
            </a:pPr>
            <a:r>
              <a:rPr b="1" lang="en" sz="1400">
                <a:solidFill>
                  <a:schemeClr val="dk2"/>
                </a:solidFill>
                <a:latin typeface="Arial"/>
                <a:ea typeface="Arial"/>
                <a:cs typeface="Arial"/>
                <a:sym typeface="Arial"/>
              </a:rPr>
              <a:t>Random Sampling</a:t>
            </a:r>
            <a:r>
              <a:rPr lang="en" sz="1400">
                <a:solidFill>
                  <a:schemeClr val="dk2"/>
                </a:solidFill>
                <a:latin typeface="Arial"/>
                <a:ea typeface="Arial"/>
                <a:cs typeface="Arial"/>
                <a:sym typeface="Arial"/>
              </a:rPr>
              <a:t>: </a:t>
            </a:r>
            <a:r>
              <a:rPr lang="en" sz="1400">
                <a:solidFill>
                  <a:srgbClr val="000000"/>
                </a:solidFill>
                <a:highlight>
                  <a:srgbClr val="FFFFFF"/>
                </a:highlight>
                <a:latin typeface="Arial"/>
                <a:ea typeface="Arial"/>
                <a:cs typeface="Arial"/>
                <a:sym typeface="Arial"/>
              </a:rPr>
              <a:t>gives each frame an equal probability of being selected, and the sample chosen here will be an unbiased representation of the total population.</a:t>
            </a:r>
            <a:endParaRPr sz="1400">
              <a:solidFill>
                <a:schemeClr val="dk2"/>
              </a:solidFill>
              <a:latin typeface="Arial"/>
              <a:ea typeface="Arial"/>
              <a:cs typeface="Arial"/>
              <a:sym typeface="Arial"/>
            </a:endParaRPr>
          </a:p>
          <a:p>
            <a:pPr indent="-317500" lvl="0" marL="457200" rtl="0" algn="l">
              <a:spcBef>
                <a:spcPts val="0"/>
              </a:spcBef>
              <a:spcAft>
                <a:spcPts val="0"/>
              </a:spcAft>
              <a:buClr>
                <a:schemeClr val="dk2"/>
              </a:buClr>
              <a:buSzPts val="1400"/>
              <a:buFont typeface="Arial"/>
              <a:buChar char="●"/>
            </a:pPr>
            <a:r>
              <a:rPr b="1" lang="en" sz="1400">
                <a:solidFill>
                  <a:schemeClr val="dk2"/>
                </a:solidFill>
                <a:latin typeface="Arial"/>
                <a:ea typeface="Arial"/>
                <a:cs typeface="Arial"/>
                <a:sym typeface="Arial"/>
              </a:rPr>
              <a:t>Key Frame Selection</a:t>
            </a:r>
            <a:r>
              <a:rPr lang="en" sz="1400">
                <a:solidFill>
                  <a:schemeClr val="dk2"/>
                </a:solidFill>
                <a:latin typeface="Arial"/>
                <a:ea typeface="Arial"/>
                <a:cs typeface="Arial"/>
                <a:sym typeface="Arial"/>
              </a:rPr>
              <a:t>: </a:t>
            </a:r>
            <a:r>
              <a:rPr lang="en" sz="1400">
                <a:solidFill>
                  <a:srgbClr val="000000"/>
                </a:solidFill>
                <a:highlight>
                  <a:srgbClr val="FFFFFF"/>
                </a:highlight>
                <a:latin typeface="Arial"/>
                <a:ea typeface="Arial"/>
                <a:cs typeface="Arial"/>
                <a:sym typeface="Arial"/>
              </a:rPr>
              <a:t>process of extracting a frame or a set of frames that have a good representation of a shot.</a:t>
            </a:r>
            <a:endParaRPr sz="1400">
              <a:solidFill>
                <a:schemeClr val="dk2"/>
              </a:solidFill>
              <a:latin typeface="Arial"/>
              <a:ea typeface="Arial"/>
              <a:cs typeface="Arial"/>
              <a:sym typeface="Arial"/>
            </a:endParaRPr>
          </a:p>
          <a:p>
            <a:pPr indent="0" lvl="0" marL="0" rtl="0" algn="l">
              <a:spcBef>
                <a:spcPts val="1600"/>
              </a:spcBef>
              <a:spcAft>
                <a:spcPts val="1600"/>
              </a:spcAft>
              <a:buNone/>
            </a:pPr>
            <a:r>
              <a:rPr lang="en" sz="1400">
                <a:solidFill>
                  <a:schemeClr val="dk2"/>
                </a:solidFill>
                <a:latin typeface="Arial"/>
                <a:ea typeface="Arial"/>
                <a:cs typeface="Arial"/>
                <a:sym typeface="Arial"/>
              </a:rPr>
              <a:t>After running tests with the first method as our base condition, we found that the</a:t>
            </a:r>
            <a:r>
              <a:rPr b="1" i="1" lang="en" sz="1400">
                <a:solidFill>
                  <a:schemeClr val="dk2"/>
                </a:solidFill>
                <a:latin typeface="Arial"/>
                <a:ea typeface="Arial"/>
                <a:cs typeface="Arial"/>
                <a:sym typeface="Arial"/>
              </a:rPr>
              <a:t> </a:t>
            </a:r>
            <a:r>
              <a:rPr b="1" lang="en" sz="1400">
                <a:solidFill>
                  <a:schemeClr val="dk2"/>
                </a:solidFill>
                <a:latin typeface="Arial"/>
                <a:ea typeface="Arial"/>
                <a:cs typeface="Arial"/>
                <a:sym typeface="Arial"/>
              </a:rPr>
              <a:t>Random Sampling</a:t>
            </a:r>
            <a:r>
              <a:rPr lang="en" sz="1400">
                <a:solidFill>
                  <a:schemeClr val="dk2"/>
                </a:solidFill>
                <a:latin typeface="Arial"/>
                <a:ea typeface="Arial"/>
                <a:cs typeface="Arial"/>
                <a:sym typeface="Arial"/>
              </a:rPr>
              <a:t> method, where 20% of the frames were selected, was much faster and comparable in terms of accuracy, implying the the randomly chosen </a:t>
            </a:r>
            <a:r>
              <a:rPr lang="en" sz="1400">
                <a:solidFill>
                  <a:schemeClr val="dk2"/>
                </a:solidFill>
                <a:latin typeface="Arial"/>
                <a:ea typeface="Arial"/>
                <a:cs typeface="Arial"/>
                <a:sym typeface="Arial"/>
              </a:rPr>
              <a:t>sample set was representative of the given clip.</a:t>
            </a:r>
            <a:endParaRPr sz="1400">
              <a:solidFill>
                <a:schemeClr val="dk2"/>
              </a:solidFill>
              <a:latin typeface="Arial"/>
              <a:ea typeface="Arial"/>
              <a:cs typeface="Arial"/>
              <a:sym typeface="Arial"/>
            </a:endParaRPr>
          </a:p>
        </p:txBody>
      </p:sp>
      <p:sp>
        <p:nvSpPr>
          <p:cNvPr id="147" name="Google Shape;147;p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8" name="Google Shape;148;p21"/>
          <p:cNvSpPr txBox="1"/>
          <p:nvPr>
            <p:ph type="title"/>
          </p:nvPr>
        </p:nvSpPr>
        <p:spPr>
          <a:xfrm>
            <a:off x="729450" y="678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Frame Extraction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